
<file path=[Content_Types].xml><?xml version="1.0" encoding="utf-8"?>
<Types xmlns="http://schemas.openxmlformats.org/package/2006/content-types">
  <Default Extension="jpeg" ContentType="image/jpeg"/>
  <Default Extension="png" ContentType="image/png"/>
  <Default Extension="wdp" ContentType="image/vnd.ms-photo"/>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56" r:id="rId3"/>
    <p:sldId id="258" r:id="rId4"/>
    <p:sldId id="257" r:id="rId5"/>
    <p:sldId id="259" r:id="rId6"/>
    <p:sldId id="260" r:id="rId7"/>
    <p:sldId id="261" r:id="rId8"/>
    <p:sldId id="385" r:id="rId10"/>
    <p:sldId id="268" r:id="rId11"/>
    <p:sldId id="270" r:id="rId12"/>
    <p:sldId id="272" r:id="rId13"/>
    <p:sldId id="271" r:id="rId14"/>
    <p:sldId id="310" r:id="rId15"/>
    <p:sldId id="428" r:id="rId16"/>
    <p:sldId id="429" r:id="rId17"/>
    <p:sldId id="430" r:id="rId18"/>
    <p:sldId id="432" r:id="rId19"/>
    <p:sldId id="267" r:id="rId20"/>
    <p:sldId id="348" r:id="rId21"/>
    <p:sldId id="343" r:id="rId22"/>
    <p:sldId id="344" r:id="rId23"/>
    <p:sldId id="345" r:id="rId24"/>
    <p:sldId id="346" r:id="rId25"/>
    <p:sldId id="347" r:id="rId26"/>
    <p:sldId id="273" r:id="rId27"/>
    <p:sldId id="274" r:id="rId28"/>
    <p:sldId id="277" r:id="rId29"/>
    <p:sldId id="278" r:id="rId30"/>
    <p:sldId id="279" r:id="rId31"/>
    <p:sldId id="280" r:id="rId32"/>
    <p:sldId id="281" r:id="rId33"/>
    <p:sldId id="282" r:id="rId34"/>
    <p:sldId id="283" r:id="rId35"/>
    <p:sldId id="285" r:id="rId36"/>
    <p:sldId id="290" r:id="rId37"/>
    <p:sldId id="291" r:id="rId38"/>
    <p:sldId id="292" r:id="rId39"/>
    <p:sldId id="293" r:id="rId40"/>
    <p:sldId id="294" r:id="rId41"/>
    <p:sldId id="295" r:id="rId42"/>
    <p:sldId id="286" r:id="rId43"/>
    <p:sldId id="296" r:id="rId44"/>
    <p:sldId id="297" r:id="rId45"/>
    <p:sldId id="298" r:id="rId46"/>
    <p:sldId id="299" r:id="rId47"/>
    <p:sldId id="287" r:id="rId48"/>
    <p:sldId id="300" r:id="rId49"/>
    <p:sldId id="301" r:id="rId50"/>
    <p:sldId id="302" r:id="rId51"/>
    <p:sldId id="303" r:id="rId52"/>
    <p:sldId id="304" r:id="rId53"/>
    <p:sldId id="305" r:id="rId54"/>
    <p:sldId id="306" r:id="rId55"/>
    <p:sldId id="289" r:id="rId5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9BD5"/>
    <a:srgbClr val="001892"/>
    <a:srgbClr val="B5DEFD"/>
    <a:srgbClr val="7676D2"/>
    <a:srgbClr val="FFB4B4"/>
    <a:srgbClr val="5A5AB8"/>
    <a:srgbClr val="2DA9FF"/>
    <a:srgbClr val="232351"/>
    <a:srgbClr val="2D1263"/>
    <a:srgbClr val="2823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9" Type="http://schemas.openxmlformats.org/officeDocument/2006/relationships/tableStyles" Target="tableStyles.xml"/><Relationship Id="rId58" Type="http://schemas.openxmlformats.org/officeDocument/2006/relationships/viewProps" Target="viewProps.xml"/><Relationship Id="rId57" Type="http://schemas.openxmlformats.org/officeDocument/2006/relationships/presProps" Target="presProps.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5</a:t>
            </a:r>
            <a:r>
              <a:rPr lang="zh-CN" altLang="zh-CN" sz="1200" kern="1200" dirty="0">
                <a:solidFill>
                  <a:schemeClr val="tx1"/>
                </a:solidFill>
                <a:effectLst/>
                <a:latin typeface="+mn-lt"/>
                <a:ea typeface="+mn-ea"/>
                <a:cs typeface="+mn-cs"/>
              </a:rPr>
              <a:t>、善用通道，莫入电梯。遇火灾不可乘坐电梯或扶梯，要向自然疏散楼梯出口方向逃生。</a:t>
            </a:r>
            <a:endParaRPr lang="zh-CN" altLang="en-US" dirty="0"/>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tx1"/>
                </a:solidFill>
                <a:effectLst/>
                <a:latin typeface="+mn-lt"/>
                <a:ea typeface="+mn-ea"/>
                <a:cs typeface="+mn-cs"/>
              </a:rPr>
              <a:t>6</a:t>
            </a:r>
            <a:r>
              <a:rPr lang="zh-CN" altLang="zh-CN" sz="1200" kern="1200" dirty="0">
                <a:solidFill>
                  <a:schemeClr val="tx1"/>
                </a:solidFill>
                <a:effectLst/>
                <a:latin typeface="+mn-lt"/>
                <a:ea typeface="+mn-ea"/>
                <a:cs typeface="+mn-cs"/>
              </a:rPr>
              <a:t>、火已烧身，切勿惊跑。身上着火，不要奔跑，可就地打滚或用厚重的衣物压灭。</a:t>
            </a:r>
            <a:endParaRPr lang="zh-CN" altLang="en-US" dirty="0"/>
          </a:p>
          <a:p>
            <a:endParaRPr lang="en-US"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7</a:t>
            </a:r>
            <a:r>
              <a:rPr lang="zh-CN" altLang="zh-CN" sz="1200" kern="1200" dirty="0">
                <a:solidFill>
                  <a:schemeClr val="tx1"/>
                </a:solidFill>
                <a:effectLst/>
                <a:latin typeface="+mn-lt"/>
                <a:ea typeface="+mn-ea"/>
                <a:cs typeface="+mn-cs"/>
              </a:rPr>
              <a:t>、发出信号，寻求救援。若所有逃生路线都被大火封锁，则要立即退回室内，用手电筒、挥舞衣物、呼叫等方式向外发送求救信号，引起救援人员的注意。</a:t>
            </a:r>
            <a:endParaRPr lang="zh-CN" altLang="en-US" dirty="0"/>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8</a:t>
            </a:r>
            <a:r>
              <a:rPr lang="zh-CN" altLang="zh-CN" sz="1200" kern="1200" dirty="0">
                <a:solidFill>
                  <a:schemeClr val="tx1"/>
                </a:solidFill>
                <a:effectLst/>
                <a:latin typeface="+mn-lt"/>
                <a:ea typeface="+mn-ea"/>
                <a:cs typeface="+mn-cs"/>
              </a:rPr>
              <a:t>、大火袭来，固守待援。火灾袭来，如用手摸到房间门已发烫，此时开门，火焰和浓烟将扑来，可关紧门窗，用湿毛巾、湿抹布堵塞门缝，或用水浸湿棉被，蒙上门窗，防止烟火渗入，等待救援人员救援。</a:t>
            </a:r>
            <a:endParaRPr lang="zh-CN" altLang="en-US" dirty="0"/>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相关法律法规：《消防法》</a:t>
            </a:r>
            <a:endParaRPr lang="zh-CN" altLang="en-US"/>
          </a:p>
          <a:p>
            <a:r>
              <a:rPr lang="zh-CN" altLang="en-US"/>
              <a:t>第四十四条：人员密集场所发生火灾，该场所的现场工作人员应当立即组织、引导在场人员疏散。</a:t>
            </a:r>
            <a:endParaRPr lang="zh-CN" altLang="en-US"/>
          </a:p>
          <a:p>
            <a:r>
              <a:rPr lang="zh-CN" altLang="en-US"/>
              <a:t>第六十八条：人员密集场所发生火灾，该场所的现场工作人员不履行组织、引导在场人员疏散的义务，情节严重，尚不构成犯罪的，处五日以上十日以下拘留。</a:t>
            </a:r>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1</a:t>
            </a:r>
            <a:r>
              <a:rPr lang="zh-CN" altLang="zh-CN" sz="1200" kern="1200" dirty="0">
                <a:solidFill>
                  <a:schemeClr val="tx1"/>
                </a:solidFill>
                <a:effectLst/>
                <a:latin typeface="+mn-lt"/>
                <a:ea typeface="+mn-ea"/>
                <a:cs typeface="+mn-cs"/>
              </a:rPr>
              <a:t>、开启火灾应急广播，说明起火部位、指引疏散路线。</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tx1"/>
                </a:solidFill>
                <a:effectLst/>
                <a:latin typeface="+mn-lt"/>
                <a:ea typeface="+mn-ea"/>
                <a:cs typeface="+mn-cs"/>
              </a:rPr>
              <a:t>2</a:t>
            </a:r>
            <a:r>
              <a:rPr lang="zh-CN" altLang="zh-CN" sz="1200" kern="1200" dirty="0">
                <a:solidFill>
                  <a:schemeClr val="tx1"/>
                </a:solidFill>
                <a:effectLst/>
                <a:latin typeface="+mn-lt"/>
                <a:ea typeface="+mn-ea"/>
                <a:cs typeface="+mn-cs"/>
              </a:rPr>
              <a:t>、互帮互助，共同逃生，按照“先老弱病残，后年轻力壮”的疏散原则进行疏散。</a:t>
            </a:r>
            <a:endParaRPr lang="zh-CN" altLang="en-US" b="0" dirty="0"/>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3</a:t>
            </a:r>
            <a:r>
              <a:rPr lang="zh-CN" altLang="zh-CN" sz="1200" kern="1200" dirty="0">
                <a:solidFill>
                  <a:schemeClr val="tx1"/>
                </a:solidFill>
                <a:effectLst/>
                <a:latin typeface="+mn-lt"/>
                <a:ea typeface="+mn-ea"/>
                <a:cs typeface="+mn-cs"/>
              </a:rPr>
              <a:t>、开放全部出口，组织工作人员，疏导相关人员从疏散通道有序疏散。</a:t>
            </a:r>
            <a:endParaRPr lang="zh-CN" altLang="en-US" b="0" dirty="0"/>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tx1"/>
                </a:solidFill>
                <a:effectLst/>
                <a:latin typeface="+mn-lt"/>
                <a:ea typeface="+mn-ea"/>
                <a:cs typeface="+mn-cs"/>
              </a:rPr>
              <a:t>4</a:t>
            </a:r>
            <a:r>
              <a:rPr lang="zh-CN" altLang="zh-CN" sz="1200" kern="1200" dirty="0">
                <a:solidFill>
                  <a:schemeClr val="tx1"/>
                </a:solidFill>
                <a:effectLst/>
                <a:latin typeface="+mn-lt"/>
                <a:ea typeface="+mn-ea"/>
                <a:cs typeface="+mn-cs"/>
              </a:rPr>
              <a:t>、当发生人群拥挤或摔倒等紧急情况时要果断处置，告知群众保持冷静，并隔断后续人流。</a:t>
            </a:r>
            <a:endParaRPr lang="zh-CN" altLang="en-US" b="0" dirty="0"/>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5</a:t>
            </a:r>
            <a:r>
              <a:rPr lang="zh-CN" altLang="zh-CN" sz="1200" kern="1200" dirty="0">
                <a:solidFill>
                  <a:schemeClr val="tx1"/>
                </a:solidFill>
                <a:effectLst/>
                <a:latin typeface="+mn-lt"/>
                <a:ea typeface="+mn-ea"/>
                <a:cs typeface="+mn-cs"/>
              </a:rPr>
              <a:t>、组织着火层等受火灾威胁楼层的人员，沿火灾蔓延的相反方向和安全出口部位有序疏散。</a:t>
            </a:r>
            <a:endParaRPr lang="zh-CN" altLang="en-US" b="0" dirty="0"/>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fld id="{8B95434F-5F0A-4D3B-AFAA-1305BC50D32E}" type="slidenum">
              <a:rPr kumimoji="0" lang="zh-CN" altLang="en-US" sz="1800" b="0" i="0" u="none" strike="noStrike" kern="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fld>
            <a:endParaRPr kumimoji="0" lang="en-US" altLang="zh-CN" sz="18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1</a:t>
            </a:r>
            <a:r>
              <a:rPr lang="zh-CN" altLang="zh-CN" sz="1200" kern="1200" dirty="0">
                <a:solidFill>
                  <a:schemeClr val="tx1"/>
                </a:solidFill>
                <a:effectLst/>
                <a:latin typeface="+mn-lt"/>
                <a:ea typeface="+mn-ea"/>
                <a:cs typeface="+mn-cs"/>
              </a:rPr>
              <a:t>、第一时间报警：当发生火灾时，现场人员应第一时间拨打“</a:t>
            </a:r>
            <a:r>
              <a:rPr lang="en-US" altLang="zh-CN" sz="1200" kern="1200" dirty="0">
                <a:solidFill>
                  <a:schemeClr val="tx1"/>
                </a:solidFill>
                <a:effectLst/>
                <a:latin typeface="+mn-lt"/>
                <a:ea typeface="+mn-ea"/>
                <a:cs typeface="+mn-cs"/>
              </a:rPr>
              <a:t>119</a:t>
            </a:r>
            <a:r>
              <a:rPr lang="zh-CN" altLang="zh-CN" sz="1200" kern="1200" dirty="0">
                <a:solidFill>
                  <a:schemeClr val="tx1"/>
                </a:solidFill>
                <a:effectLst/>
                <a:latin typeface="+mn-lt"/>
                <a:ea typeface="+mn-ea"/>
                <a:cs typeface="+mn-cs"/>
              </a:rPr>
              <a:t>”报警。现场人员应寻找最近的手动火灾报警按钮，按下报警。</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2</a:t>
            </a:r>
            <a:r>
              <a:rPr lang="zh-CN" altLang="zh-CN" sz="1200" kern="1200" dirty="0">
                <a:solidFill>
                  <a:schemeClr val="tx1"/>
                </a:solidFill>
                <a:effectLst/>
                <a:latin typeface="+mn-lt"/>
                <a:ea typeface="+mn-ea"/>
                <a:cs typeface="+mn-cs"/>
              </a:rPr>
              <a:t>、边报警边处置：当发生火灾时，在拨打“</a:t>
            </a:r>
            <a:r>
              <a:rPr lang="en-US" altLang="zh-CN" sz="1200" kern="1200" dirty="0">
                <a:solidFill>
                  <a:schemeClr val="tx1"/>
                </a:solidFill>
                <a:effectLst/>
                <a:latin typeface="+mn-lt"/>
                <a:ea typeface="+mn-ea"/>
                <a:cs typeface="+mn-cs"/>
              </a:rPr>
              <a:t>119</a:t>
            </a:r>
            <a:r>
              <a:rPr lang="zh-CN" altLang="zh-CN" sz="1200" kern="1200" dirty="0">
                <a:solidFill>
                  <a:schemeClr val="tx1"/>
                </a:solidFill>
                <a:effectLst/>
                <a:latin typeface="+mn-lt"/>
                <a:ea typeface="+mn-ea"/>
                <a:cs typeface="+mn-cs"/>
              </a:rPr>
              <a:t>”报警等待消防救援人员增援的同时，现场工作人员和志愿者应按照应急预案快速处置扑灭小火或控制火势发展。</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3</a:t>
            </a:r>
            <a:r>
              <a:rPr lang="zh-CN" altLang="zh-CN" sz="1200" kern="1200" dirty="0">
                <a:solidFill>
                  <a:schemeClr val="tx1"/>
                </a:solidFill>
                <a:effectLst/>
                <a:latin typeface="+mn-lt"/>
                <a:ea typeface="+mn-ea"/>
                <a:cs typeface="+mn-cs"/>
              </a:rPr>
              <a:t>、讲清燃烧部位、燃烧物质：报警时应讲清楚场馆或酒店起火具体楼层、具体部位有什么特殊燃烧物，现场火势情况。</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4</a:t>
            </a:r>
            <a:r>
              <a:rPr lang="zh-CN" altLang="zh-CN" sz="1200" kern="1200" dirty="0">
                <a:solidFill>
                  <a:schemeClr val="tx1"/>
                </a:solidFill>
                <a:effectLst/>
                <a:latin typeface="+mn-lt"/>
                <a:ea typeface="+mn-ea"/>
                <a:cs typeface="+mn-cs"/>
              </a:rPr>
              <a:t>、讲清被困人员情况：报警时要重点讲清楚是否有人员被困，如果有人员被困，要讲清楚被困人员数量和位置。</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相关法律法规：《消防法》</a:t>
            </a:r>
            <a:endParaRPr lang="zh-CN" altLang="en-US" dirty="0"/>
          </a:p>
          <a:p>
            <a:r>
              <a:rPr lang="zh-CN" altLang="en-US" dirty="0"/>
              <a:t>第四十四条：任何人发现火灾都应当立即报警。任何单位、个人都应当无偿为报警提供便利，不得阻拦报警。严禁谎报火警。</a:t>
            </a:r>
            <a:endParaRPr lang="zh-CN" altLang="en-US" dirty="0"/>
          </a:p>
          <a:p>
            <a:r>
              <a:rPr lang="zh-CN" altLang="en-US" dirty="0"/>
              <a:t>第六十四条：违反本法规定，有以下行为之一，尚不构成犯罪的，处十日以上十五日以下拘留，可以并处五百元以下罚款；情节较轻的，处警告或者五百元以下罚款：</a:t>
            </a:r>
            <a:endParaRPr lang="zh-CN" altLang="en-US" dirty="0"/>
          </a:p>
          <a:p>
            <a:r>
              <a:rPr lang="zh-CN" altLang="en-US" dirty="0"/>
              <a:t>（三）在火灾发生后阻拦报警，或者负有报告职责的人员不及时报警的。</a:t>
            </a:r>
            <a:endParaRPr lang="zh-CN"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1</a:t>
            </a:r>
            <a:r>
              <a:rPr lang="zh-CN" altLang="zh-CN" sz="1200" kern="1200" dirty="0">
                <a:solidFill>
                  <a:schemeClr val="tx1"/>
                </a:solidFill>
                <a:effectLst/>
                <a:latin typeface="+mn-lt"/>
                <a:ea typeface="+mn-ea"/>
                <a:cs typeface="+mn-cs"/>
              </a:rPr>
              <a:t>、拔销子：拔掉保险销。</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2</a:t>
            </a:r>
            <a:r>
              <a:rPr lang="zh-CN" altLang="zh-CN" sz="1200" kern="1200" dirty="0">
                <a:solidFill>
                  <a:schemeClr val="tx1"/>
                </a:solidFill>
                <a:effectLst/>
                <a:latin typeface="+mn-lt"/>
                <a:ea typeface="+mn-ea"/>
                <a:cs typeface="+mn-cs"/>
              </a:rPr>
              <a:t>、拿管子：左手从卡座里抽出喷管，对准火焰根部。</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3</a:t>
            </a:r>
            <a:r>
              <a:rPr lang="zh-CN" altLang="zh-CN" sz="1200" kern="1200" dirty="0">
                <a:solidFill>
                  <a:schemeClr val="tx1"/>
                </a:solidFill>
                <a:effectLst/>
                <a:latin typeface="+mn-lt"/>
                <a:ea typeface="+mn-ea"/>
                <a:cs typeface="+mn-cs"/>
              </a:rPr>
              <a:t>、压把子：右手握住压把，在距火焰约</a:t>
            </a:r>
            <a:r>
              <a:rPr lang="en-US" altLang="zh-CN" sz="1200" kern="1200" dirty="0">
                <a:solidFill>
                  <a:schemeClr val="tx1"/>
                </a:solidFill>
                <a:effectLst/>
                <a:latin typeface="+mn-lt"/>
                <a:ea typeface="+mn-ea"/>
                <a:cs typeface="+mn-cs"/>
              </a:rPr>
              <a:t>2</a:t>
            </a:r>
            <a:r>
              <a:rPr lang="zh-CN" altLang="zh-CN" sz="1200" kern="1200" dirty="0">
                <a:solidFill>
                  <a:schemeClr val="tx1"/>
                </a:solidFill>
                <a:effectLst/>
                <a:latin typeface="+mn-lt"/>
                <a:ea typeface="+mn-ea"/>
                <a:cs typeface="+mn-cs"/>
              </a:rPr>
              <a:t>米的地方用力压下压把，对准火焰根部左右移动扫射。</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4</a:t>
            </a:r>
            <a:r>
              <a:rPr lang="zh-CN" altLang="zh-CN" sz="1200" kern="1200" dirty="0">
                <a:solidFill>
                  <a:schemeClr val="tx1"/>
                </a:solidFill>
                <a:effectLst/>
                <a:latin typeface="+mn-lt"/>
                <a:ea typeface="+mn-ea"/>
                <a:cs typeface="+mn-cs"/>
              </a:rPr>
              <a:t>、用水冷却：在火势熄灭后用水冷却降温，以免发生复燃。</a:t>
            </a:r>
            <a:endParaRPr lang="zh-CN" altLang="zh-CN" sz="1200" kern="1200" dirty="0">
              <a:solidFill>
                <a:schemeClr val="tx1"/>
              </a:solidFill>
              <a:effectLst/>
              <a:latin typeface="+mn-lt"/>
              <a:ea typeface="+mn-ea"/>
              <a:cs typeface="+mn-cs"/>
            </a:endParaRPr>
          </a:p>
          <a:p>
            <a:r>
              <a:rPr lang="en-US" altLang="zh-CN" sz="1200" kern="1200" dirty="0">
                <a:solidFill>
                  <a:schemeClr val="tx1"/>
                </a:solidFill>
                <a:effectLst/>
                <a:latin typeface="+mn-lt"/>
                <a:ea typeface="+mn-ea"/>
                <a:cs typeface="+mn-cs"/>
              </a:rPr>
              <a:t>5</a:t>
            </a:r>
            <a:r>
              <a:rPr lang="zh-CN" altLang="zh-CN" sz="1200" kern="1200" dirty="0">
                <a:solidFill>
                  <a:schemeClr val="tx1"/>
                </a:solidFill>
                <a:effectLst/>
                <a:latin typeface="+mn-lt"/>
                <a:ea typeface="+mn-ea"/>
                <a:cs typeface="+mn-cs"/>
              </a:rPr>
              <a:t>、留守监护：如果燃烧物较多，应派人留守监护，确保火势真的熄灭。</a:t>
            </a:r>
            <a:endParaRPr lang="zh-CN" altLang="en-US" dirty="0"/>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1200" kern="1200" dirty="0">
                <a:solidFill>
                  <a:schemeClr val="tx1"/>
                </a:solidFill>
                <a:effectLst/>
                <a:latin typeface="+mn-lt"/>
                <a:ea typeface="+mn-ea"/>
                <a:cs typeface="+mn-cs"/>
              </a:rPr>
              <a:t>消火栓的使用一般由两人配合操作。一人打开箱门，取出消防水带，将水带向着火方向展开，拿水带一头连接消防栓接口，按下消防栓内</a:t>
            </a:r>
            <a:r>
              <a:rPr lang="zh-CN" altLang="en-US" sz="1200" kern="1200" dirty="0">
                <a:solidFill>
                  <a:schemeClr val="tx1"/>
                </a:solidFill>
                <a:effectLst/>
                <a:latin typeface="+mn-lt"/>
                <a:ea typeface="+mn-ea"/>
                <a:cs typeface="+mn-cs"/>
              </a:rPr>
              <a:t>报警</a:t>
            </a:r>
            <a:r>
              <a:rPr lang="zh-CN" altLang="zh-CN" sz="1200" kern="1200" dirty="0">
                <a:solidFill>
                  <a:schemeClr val="tx1"/>
                </a:solidFill>
                <a:effectLst/>
                <a:latin typeface="+mn-lt"/>
                <a:ea typeface="+mn-ea"/>
                <a:cs typeface="+mn-cs"/>
              </a:rPr>
              <a:t>按钮。在另一人将水带另一头连接消防水枪后，打开消防栓水阀开关，最后由另一人把住水枪对准火源根部，进行灭火。</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1</a:t>
            </a:r>
            <a:r>
              <a:rPr lang="zh-CN" altLang="zh-CN" sz="1200" kern="1200" dirty="0">
                <a:solidFill>
                  <a:schemeClr val="tx1"/>
                </a:solidFill>
                <a:effectLst/>
                <a:latin typeface="+mn-lt"/>
                <a:ea typeface="+mn-ea"/>
                <a:cs typeface="+mn-cs"/>
              </a:rPr>
              <a:t>、配电室内是否有防水和防小动物钻入的设施。</a:t>
            </a:r>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配电室内应保持通风干燥，地面应做防水处理；配电室的出入口都要防小动物钻入的设施，比如安装防鼠挡板。</a:t>
            </a:r>
            <a:endParaRPr lang="zh-CN" altLang="en-US" dirty="0"/>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1" kern="1200" dirty="0">
                <a:solidFill>
                  <a:schemeClr val="tx1"/>
                </a:solidFill>
                <a:effectLst/>
                <a:latin typeface="+mn-lt"/>
                <a:ea typeface="+mn-ea"/>
                <a:cs typeface="+mn-cs"/>
              </a:rPr>
              <a:t>2</a:t>
            </a:r>
            <a:r>
              <a:rPr lang="zh-CN" altLang="zh-CN" sz="1200" b="1" kern="1200" dirty="0">
                <a:solidFill>
                  <a:schemeClr val="tx1"/>
                </a:solidFill>
                <a:effectLst/>
                <a:latin typeface="+mn-lt"/>
                <a:ea typeface="+mn-ea"/>
                <a:cs typeface="+mn-cs"/>
              </a:rPr>
              <a:t>、建筑内通至室外和屋面的安全出口、疏散楼梯间是否封堵、锁闭。</a:t>
            </a:r>
            <a:r>
              <a:rPr lang="en-US" altLang="zh-CN" sz="1200" b="1" kern="1200" baseline="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建筑内通至室外和屋面的安全出口、疏散楼梯间应保持畅通，不能堆放杂物，并且不能上锁。</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3</a:t>
            </a:r>
            <a:r>
              <a:rPr lang="zh-CN" altLang="zh-CN" sz="1200" kern="1200" dirty="0">
                <a:solidFill>
                  <a:schemeClr val="tx1"/>
                </a:solidFill>
                <a:effectLst/>
                <a:latin typeface="+mn-lt"/>
                <a:ea typeface="+mn-ea"/>
                <a:cs typeface="+mn-cs"/>
              </a:rPr>
              <a:t>、应急照明、疏散指示标志是否故障、损坏。应急照明和疏散指示标志是引导人员逃生的重要标志，应确保完整好用。在检查疏散指示标志时可以通过疏散指示标志上的测试按钮来检测其是否好用，如果故障，应及时更换。在检查应急照明时可以通过应急照明灯上的试验按钮或直接拔掉插头，看灯是否亮起，如果不亮或持续点亮时间不足</a:t>
            </a:r>
            <a:r>
              <a:rPr lang="en-US" altLang="zh-CN" sz="1200" kern="1200" dirty="0">
                <a:solidFill>
                  <a:schemeClr val="tx1"/>
                </a:solidFill>
                <a:effectLst/>
                <a:latin typeface="+mn-lt"/>
                <a:ea typeface="+mn-ea"/>
                <a:cs typeface="+mn-cs"/>
              </a:rPr>
              <a:t>90</a:t>
            </a:r>
            <a:r>
              <a:rPr lang="zh-CN" altLang="zh-CN" sz="1200" kern="1200" dirty="0">
                <a:solidFill>
                  <a:schemeClr val="tx1"/>
                </a:solidFill>
                <a:effectLst/>
                <a:latin typeface="+mn-lt"/>
                <a:ea typeface="+mn-ea"/>
                <a:cs typeface="+mn-cs"/>
              </a:rPr>
              <a:t>分钟，应及时更换。</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4</a:t>
            </a:r>
            <a:r>
              <a:rPr lang="zh-CN" altLang="zh-CN" sz="1200" kern="1200" dirty="0">
                <a:solidFill>
                  <a:schemeClr val="tx1"/>
                </a:solidFill>
                <a:effectLst/>
                <a:latin typeface="+mn-lt"/>
                <a:ea typeface="+mn-ea"/>
                <a:cs typeface="+mn-cs"/>
              </a:rPr>
              <a:t>、消防设施、器材是否被遮挡。</a:t>
            </a:r>
            <a:r>
              <a:rPr lang="en-US" altLang="zh-CN"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消防设施、器材是发生火灾时进行灭火救援的重要装备，应当确保周围不要有杂物遮挡，以免耽误救援时间。</a:t>
            </a:r>
            <a:endParaRPr lang="zh-CN" altLang="en-US" dirty="0"/>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tx1"/>
                </a:solidFill>
                <a:effectLst/>
                <a:latin typeface="+mn-lt"/>
                <a:ea typeface="+mn-ea"/>
                <a:cs typeface="+mn-cs"/>
              </a:rPr>
              <a:t>5</a:t>
            </a:r>
            <a:r>
              <a:rPr lang="zh-CN" altLang="zh-CN" sz="1200" kern="1200" dirty="0">
                <a:solidFill>
                  <a:schemeClr val="tx1"/>
                </a:solidFill>
                <a:effectLst/>
                <a:latin typeface="+mn-lt"/>
                <a:ea typeface="+mn-ea"/>
                <a:cs typeface="+mn-cs"/>
              </a:rPr>
              <a:t>、室内消火栓是否完整好用。检查室内消火栓，首先看消火栓内水枪、水带、消火栓报警按钮、自救软管卷盘是否配齐且完整好用。如果没有，应及时配齐或更换。并定期通过屋顶消火栓开阀试水，看消火栓内是否有水，水压是否足够。</a:t>
            </a:r>
            <a:endParaRPr lang="zh-CN" altLang="zh-CN"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tx1"/>
                </a:solidFill>
                <a:effectLst/>
                <a:latin typeface="+mn-lt"/>
                <a:ea typeface="+mn-ea"/>
                <a:cs typeface="+mn-cs"/>
              </a:rPr>
              <a:t>6</a:t>
            </a:r>
            <a:r>
              <a:rPr lang="zh-CN" altLang="zh-CN" sz="1200" kern="1200" dirty="0">
                <a:solidFill>
                  <a:schemeClr val="tx1"/>
                </a:solidFill>
                <a:effectLst/>
                <a:latin typeface="+mn-lt"/>
                <a:ea typeface="+mn-ea"/>
                <a:cs typeface="+mn-cs"/>
              </a:rPr>
              <a:t>、室内垃圾箱或垃圾桶是否做防火处理。</a:t>
            </a:r>
            <a:r>
              <a:rPr lang="en-US" altLang="zh-CN" sz="1200" kern="1200" dirty="0">
                <a:solidFill>
                  <a:schemeClr val="tx1"/>
                </a:solidFill>
                <a:effectLst/>
                <a:latin typeface="+mn-lt"/>
                <a:ea typeface="+mn-ea"/>
                <a:cs typeface="+mn-cs"/>
              </a:rPr>
              <a:t>  </a:t>
            </a:r>
            <a:r>
              <a:rPr altLang="zh-CN" sz="1200" kern="1200" dirty="0">
                <a:solidFill>
                  <a:schemeClr val="tx1"/>
                </a:solidFill>
                <a:effectLst/>
                <a:latin typeface="+mn-lt"/>
                <a:ea typeface="+mn-ea"/>
                <a:cs typeface="+mn-cs"/>
              </a:rPr>
              <a:t> 检查室内垃圾箱或垃圾桶时，要看箱底部和吸烟池内是否注水或填沙。</a:t>
            </a:r>
            <a:endParaRPr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fld id="{8B95434F-5F0A-4D3B-AFAA-1305BC50D32E}" type="slidenum">
              <a:rPr kumimoji="0" lang="zh-CN" altLang="en-US" sz="1800" b="0" i="0" u="none" strike="noStrike" kern="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fld>
            <a:endParaRPr kumimoji="0" lang="en-US" altLang="zh-CN" sz="18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tx1"/>
                </a:solidFill>
                <a:effectLst/>
                <a:latin typeface="+mn-lt"/>
                <a:ea typeface="+mn-ea"/>
                <a:cs typeface="+mn-cs"/>
              </a:rPr>
              <a:t>7</a:t>
            </a:r>
            <a:r>
              <a:rPr lang="zh-CN" altLang="zh-CN" sz="1200" kern="1200" dirty="0">
                <a:solidFill>
                  <a:schemeClr val="tx1"/>
                </a:solidFill>
                <a:effectLst/>
                <a:latin typeface="+mn-lt"/>
                <a:ea typeface="+mn-ea"/>
                <a:cs typeface="+mn-cs"/>
              </a:rPr>
              <a:t>、消防车道是否被占用、堵塞。检查消防车道，主要看是否存在占用、堵塞、封闭消防车通道，妨碍消防车通行的情况，是否设置禁止停车和堆放杂物的警示标识。</a:t>
            </a:r>
            <a:endParaRPr lang="zh-CN" altLang="zh-CN"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fld id="{8B95434F-5F0A-4D3B-AFAA-1305BC50D32E}" type="slidenum">
              <a:rPr kumimoji="0" lang="zh-CN" altLang="en-US" sz="1800" b="0" i="0" u="none" strike="noStrike" kern="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fld>
            <a:endParaRPr kumimoji="0" lang="en-US" altLang="zh-CN" sz="18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fld id="{8B95434F-5F0A-4D3B-AFAA-1305BC50D32E}" type="slidenum">
              <a:rPr kumimoji="0" lang="zh-CN" altLang="en-US" sz="1800" b="0" i="0" u="none" strike="noStrike" kern="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fld>
            <a:endParaRPr kumimoji="0" lang="en-US" altLang="zh-CN" sz="18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fld id="{8B95434F-5F0A-4D3B-AFAA-1305BC50D32E}" type="slidenum">
              <a:rPr kumimoji="0" lang="zh-CN" altLang="en-US" sz="1800" b="0" i="0" u="none" strike="noStrike" kern="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fld>
            <a:endParaRPr kumimoji="0" lang="en-US" altLang="zh-CN" sz="18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2</a:t>
            </a:r>
            <a:r>
              <a:rPr lang="zh-CN" altLang="zh-CN" sz="1200" kern="1200" dirty="0">
                <a:solidFill>
                  <a:schemeClr val="tx1"/>
                </a:solidFill>
                <a:effectLst/>
                <a:latin typeface="+mn-lt"/>
                <a:ea typeface="+mn-ea"/>
                <a:cs typeface="+mn-cs"/>
              </a:rPr>
              <a:t>、不入险地，不贪财物。不要因为害怕或顾及贵重物品，把宝贵的逃生时间浪费在躲避或寻找、携带贵重物品上。</a:t>
            </a:r>
            <a:endParaRPr lang="zh-CN" altLang="en-US" dirty="0"/>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3</a:t>
            </a:r>
            <a:r>
              <a:rPr lang="zh-CN" altLang="zh-CN" sz="1200" kern="1200" dirty="0">
                <a:solidFill>
                  <a:schemeClr val="tx1"/>
                </a:solidFill>
                <a:effectLst/>
                <a:latin typeface="+mn-lt"/>
                <a:ea typeface="+mn-ea"/>
                <a:cs typeface="+mn-cs"/>
              </a:rPr>
              <a:t>、简易防护，不可缺少。最简单的方法可用毛巾、口罩捂住口鼻，浇湿衣物，弯腰低姿前行。</a:t>
            </a:r>
            <a:endParaRPr lang="zh-CN" altLang="en-US" dirty="0"/>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a:solidFill>
                  <a:schemeClr val="tx1"/>
                </a:solidFill>
                <a:effectLst/>
                <a:latin typeface="+mn-lt"/>
                <a:ea typeface="+mn-ea"/>
                <a:cs typeface="+mn-cs"/>
              </a:rPr>
              <a:t>4</a:t>
            </a:r>
            <a:r>
              <a:rPr lang="zh-CN" altLang="zh-CN" sz="1200" kern="1200" dirty="0">
                <a:solidFill>
                  <a:schemeClr val="tx1"/>
                </a:solidFill>
                <a:effectLst/>
                <a:latin typeface="+mn-lt"/>
                <a:ea typeface="+mn-ea"/>
                <a:cs typeface="+mn-cs"/>
              </a:rPr>
              <a:t>、当机立断，快速撤离。受到火势威胁时，要当机立断披上浸湿的衣物、被褥等向安全出口方向冲出去，不要盲目地跟从人流相互拥挤、乱冲乱撞。当火势不大时，要尽量往楼层下面跑，若通道被烟火封阻，则应逃到天台、阳台等位置等待救援。</a:t>
            </a:r>
            <a:endParaRPr lang="zh-CN" altLang="en-US" dirty="0"/>
          </a:p>
        </p:txBody>
      </p:sp>
      <p:sp>
        <p:nvSpPr>
          <p:cNvPr id="4" name="灯片编号占位符 3"/>
          <p:cNvSpPr>
            <a:spLocks noGrp="1"/>
          </p:cNvSpPr>
          <p:nvPr>
            <p:ph type="sldNum" sz="quarter" idx="10"/>
          </p:nvPr>
        </p:nvSpPr>
        <p:spPr/>
        <p:txBody>
          <a:bodyPr/>
          <a:lstStyle/>
          <a:p>
            <a:fld id="{7BCF6EC5-653D-43A8-9BBE-782E12297E76}"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image" Target="../media/image1.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grpSp>
        <p:nvGrpSpPr>
          <p:cNvPr id="7" name="组合 3"/>
          <p:cNvGrpSpPr/>
          <p:nvPr userDrawn="1"/>
        </p:nvGrpSpPr>
        <p:grpSpPr bwMode="auto">
          <a:xfrm>
            <a:off x="464980" y="-1"/>
            <a:ext cx="1191231" cy="945161"/>
            <a:chOff x="0" y="0"/>
            <a:chExt cx="1165289" cy="968188"/>
          </a:xfrm>
        </p:grpSpPr>
        <p:sp>
          <p:nvSpPr>
            <p:cNvPr id="8" name="平行四边形 18"/>
            <p:cNvSpPr>
              <a:spLocks noChangeArrowheads="1"/>
            </p:cNvSpPr>
            <p:nvPr/>
          </p:nvSpPr>
          <p:spPr bwMode="auto">
            <a:xfrm flipH="1" flipV="1">
              <a:off x="155649" y="0"/>
              <a:ext cx="1009640" cy="968188"/>
            </a:xfrm>
            <a:prstGeom prst="parallelogram">
              <a:avLst>
                <a:gd name="adj" fmla="val 56360"/>
              </a:avLst>
            </a:prstGeom>
            <a:solidFill>
              <a:srgbClr val="001892"/>
            </a:solidFill>
            <a:ln w="12700">
              <a:no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9" name="平行四边形 16"/>
            <p:cNvSpPr>
              <a:spLocks noChangeArrowheads="1"/>
            </p:cNvSpPr>
            <p:nvPr/>
          </p:nvSpPr>
          <p:spPr bwMode="auto">
            <a:xfrm flipH="1" flipV="1">
              <a:off x="0" y="1"/>
              <a:ext cx="827231" cy="793268"/>
            </a:xfrm>
            <a:prstGeom prst="parallelogram">
              <a:avLst>
                <a:gd name="adj" fmla="val 56360"/>
              </a:avLst>
            </a:prstGeom>
            <a:solidFill>
              <a:srgbClr val="DA0000"/>
            </a:solidFill>
            <a:ln w="12700">
              <a:no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10" name="直角三角形 9"/>
          <p:cNvSpPr/>
          <p:nvPr userDrawn="1"/>
        </p:nvSpPr>
        <p:spPr>
          <a:xfrm rot="5400000">
            <a:off x="0" y="0"/>
            <a:ext cx="1131823" cy="1131823"/>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52" name="Picture 4" descr="J:\消防军运\手册\logo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2204" y="0"/>
            <a:ext cx="1006031" cy="910038"/>
          </a:xfrm>
          <a:prstGeom prst="rect">
            <a:avLst/>
          </a:prstGeom>
          <a:noFill/>
          <a:extLst>
            <a:ext uri="{909E8E84-426E-40DD-AFC4-6F175D3DCCD1}">
              <a14:hiddenFill xmlns:a14="http://schemas.microsoft.com/office/drawing/2010/main">
                <a:solidFill>
                  <a:srgbClr val="FFFFFF"/>
                </a:solidFill>
              </a14:hiddenFill>
            </a:ext>
          </a:extLst>
        </p:spPr>
      </p:pic>
      <p:sp>
        <p:nvSpPr>
          <p:cNvPr id="11" name="矩形 2"/>
          <p:cNvSpPr/>
          <p:nvPr userDrawn="1"/>
        </p:nvSpPr>
        <p:spPr>
          <a:xfrm>
            <a:off x="17145" y="6534133"/>
            <a:ext cx="7821960" cy="350520"/>
          </a:xfrm>
          <a:custGeom>
            <a:avLst/>
            <a:gdLst>
              <a:gd name="connsiteX0" fmla="*/ 0 w 7821960"/>
              <a:gd name="connsiteY0" fmla="*/ 0 h 350520"/>
              <a:gd name="connsiteX1" fmla="*/ 7821960 w 7821960"/>
              <a:gd name="connsiteY1" fmla="*/ 0 h 350520"/>
              <a:gd name="connsiteX2" fmla="*/ 7821960 w 7821960"/>
              <a:gd name="connsiteY2" fmla="*/ 350520 h 350520"/>
              <a:gd name="connsiteX3" fmla="*/ 0 w 7821960"/>
              <a:gd name="connsiteY3" fmla="*/ 350520 h 350520"/>
              <a:gd name="connsiteX4" fmla="*/ 0 w 7821960"/>
              <a:gd name="connsiteY4" fmla="*/ 0 h 350520"/>
              <a:gd name="connsiteX0-1" fmla="*/ 0 w 7821960"/>
              <a:gd name="connsiteY0-2" fmla="*/ 0 h 350520"/>
              <a:gd name="connsiteX1-3" fmla="*/ 7456200 w 7821960"/>
              <a:gd name="connsiteY1-4" fmla="*/ 15240 h 350520"/>
              <a:gd name="connsiteX2-5" fmla="*/ 7821960 w 7821960"/>
              <a:gd name="connsiteY2-6" fmla="*/ 350520 h 350520"/>
              <a:gd name="connsiteX3-7" fmla="*/ 0 w 7821960"/>
              <a:gd name="connsiteY3-8" fmla="*/ 350520 h 350520"/>
              <a:gd name="connsiteX4-9" fmla="*/ 0 w 7821960"/>
              <a:gd name="connsiteY4-10" fmla="*/ 0 h 3505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821960" h="350520">
                <a:moveTo>
                  <a:pt x="0" y="0"/>
                </a:moveTo>
                <a:lnTo>
                  <a:pt x="7456200" y="15240"/>
                </a:lnTo>
                <a:lnTo>
                  <a:pt x="7821960" y="350520"/>
                </a:lnTo>
                <a:lnTo>
                  <a:pt x="0" y="350520"/>
                </a:lnTo>
                <a:lnTo>
                  <a:pt x="0" y="0"/>
                </a:lnTo>
                <a:close/>
              </a:path>
            </a:pathLst>
          </a:custGeom>
          <a:solidFill>
            <a:srgbClr val="0018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矩形 2"/>
          <p:cNvSpPr/>
          <p:nvPr userDrawn="1"/>
        </p:nvSpPr>
        <p:spPr>
          <a:xfrm flipH="1">
            <a:off x="4397763" y="6691209"/>
            <a:ext cx="7821960" cy="201681"/>
          </a:xfrm>
          <a:custGeom>
            <a:avLst/>
            <a:gdLst>
              <a:gd name="connsiteX0" fmla="*/ 0 w 7821960"/>
              <a:gd name="connsiteY0" fmla="*/ 0 h 350520"/>
              <a:gd name="connsiteX1" fmla="*/ 7821960 w 7821960"/>
              <a:gd name="connsiteY1" fmla="*/ 0 h 350520"/>
              <a:gd name="connsiteX2" fmla="*/ 7821960 w 7821960"/>
              <a:gd name="connsiteY2" fmla="*/ 350520 h 350520"/>
              <a:gd name="connsiteX3" fmla="*/ 0 w 7821960"/>
              <a:gd name="connsiteY3" fmla="*/ 350520 h 350520"/>
              <a:gd name="connsiteX4" fmla="*/ 0 w 7821960"/>
              <a:gd name="connsiteY4" fmla="*/ 0 h 350520"/>
              <a:gd name="connsiteX0-1" fmla="*/ 0 w 7821960"/>
              <a:gd name="connsiteY0-2" fmla="*/ 0 h 350520"/>
              <a:gd name="connsiteX1-3" fmla="*/ 7456200 w 7821960"/>
              <a:gd name="connsiteY1-4" fmla="*/ 15240 h 350520"/>
              <a:gd name="connsiteX2-5" fmla="*/ 7821960 w 7821960"/>
              <a:gd name="connsiteY2-6" fmla="*/ 350520 h 350520"/>
              <a:gd name="connsiteX3-7" fmla="*/ 0 w 7821960"/>
              <a:gd name="connsiteY3-8" fmla="*/ 350520 h 350520"/>
              <a:gd name="connsiteX4-9" fmla="*/ 0 w 7821960"/>
              <a:gd name="connsiteY4-10" fmla="*/ 0 h 3505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821960" h="350520">
                <a:moveTo>
                  <a:pt x="0" y="0"/>
                </a:moveTo>
                <a:lnTo>
                  <a:pt x="7456200" y="15240"/>
                </a:lnTo>
                <a:lnTo>
                  <a:pt x="7821960" y="350520"/>
                </a:lnTo>
                <a:lnTo>
                  <a:pt x="0" y="35052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2" name="矩形 2"/>
          <p:cNvSpPr/>
          <p:nvPr userDrawn="1"/>
        </p:nvSpPr>
        <p:spPr>
          <a:xfrm>
            <a:off x="256642" y="6514010"/>
            <a:ext cx="7821960" cy="350520"/>
          </a:xfrm>
          <a:custGeom>
            <a:avLst/>
            <a:gdLst>
              <a:gd name="connsiteX0" fmla="*/ 0 w 7821960"/>
              <a:gd name="connsiteY0" fmla="*/ 0 h 350520"/>
              <a:gd name="connsiteX1" fmla="*/ 7821960 w 7821960"/>
              <a:gd name="connsiteY1" fmla="*/ 0 h 350520"/>
              <a:gd name="connsiteX2" fmla="*/ 7821960 w 7821960"/>
              <a:gd name="connsiteY2" fmla="*/ 350520 h 350520"/>
              <a:gd name="connsiteX3" fmla="*/ 0 w 7821960"/>
              <a:gd name="connsiteY3" fmla="*/ 350520 h 350520"/>
              <a:gd name="connsiteX4" fmla="*/ 0 w 7821960"/>
              <a:gd name="connsiteY4" fmla="*/ 0 h 350520"/>
              <a:gd name="connsiteX0-1" fmla="*/ 0 w 7821960"/>
              <a:gd name="connsiteY0-2" fmla="*/ 0 h 350520"/>
              <a:gd name="connsiteX1-3" fmla="*/ 7456200 w 7821960"/>
              <a:gd name="connsiteY1-4" fmla="*/ 15240 h 350520"/>
              <a:gd name="connsiteX2-5" fmla="*/ 7821960 w 7821960"/>
              <a:gd name="connsiteY2-6" fmla="*/ 350520 h 350520"/>
              <a:gd name="connsiteX3-7" fmla="*/ 0 w 7821960"/>
              <a:gd name="connsiteY3-8" fmla="*/ 350520 h 350520"/>
              <a:gd name="connsiteX4-9" fmla="*/ 0 w 7821960"/>
              <a:gd name="connsiteY4-10" fmla="*/ 0 h 3505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821960" h="350520">
                <a:moveTo>
                  <a:pt x="0" y="0"/>
                </a:moveTo>
                <a:lnTo>
                  <a:pt x="7456200" y="15240"/>
                </a:lnTo>
                <a:lnTo>
                  <a:pt x="7821960" y="350520"/>
                </a:lnTo>
                <a:lnTo>
                  <a:pt x="0" y="350520"/>
                </a:lnTo>
                <a:lnTo>
                  <a:pt x="0" y="0"/>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3"/>
          <p:cNvGrpSpPr/>
          <p:nvPr userDrawn="1"/>
        </p:nvGrpSpPr>
        <p:grpSpPr bwMode="auto">
          <a:xfrm>
            <a:off x="464980" y="-1"/>
            <a:ext cx="1191231" cy="945161"/>
            <a:chOff x="0" y="0"/>
            <a:chExt cx="1165289" cy="968188"/>
          </a:xfrm>
        </p:grpSpPr>
        <p:sp>
          <p:nvSpPr>
            <p:cNvPr id="7" name="平行四边形 18"/>
            <p:cNvSpPr>
              <a:spLocks noChangeArrowheads="1"/>
            </p:cNvSpPr>
            <p:nvPr/>
          </p:nvSpPr>
          <p:spPr bwMode="auto">
            <a:xfrm flipH="1" flipV="1">
              <a:off x="155649" y="0"/>
              <a:ext cx="1009640" cy="968188"/>
            </a:xfrm>
            <a:prstGeom prst="parallelogram">
              <a:avLst>
                <a:gd name="adj" fmla="val 56360"/>
              </a:avLst>
            </a:prstGeom>
            <a:solidFill>
              <a:srgbClr val="001892"/>
            </a:solidFill>
            <a:ln w="12700">
              <a:no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 name="平行四边形 16"/>
            <p:cNvSpPr>
              <a:spLocks noChangeArrowheads="1"/>
            </p:cNvSpPr>
            <p:nvPr/>
          </p:nvSpPr>
          <p:spPr bwMode="auto">
            <a:xfrm flipH="1" flipV="1">
              <a:off x="0" y="1"/>
              <a:ext cx="827231" cy="793268"/>
            </a:xfrm>
            <a:prstGeom prst="parallelogram">
              <a:avLst>
                <a:gd name="adj" fmla="val 56360"/>
              </a:avLst>
            </a:prstGeom>
            <a:solidFill>
              <a:srgbClr val="DA0000"/>
            </a:solidFill>
            <a:ln w="12700">
              <a:no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10" name="矩形 2"/>
          <p:cNvSpPr/>
          <p:nvPr userDrawn="1"/>
        </p:nvSpPr>
        <p:spPr>
          <a:xfrm>
            <a:off x="0" y="6515718"/>
            <a:ext cx="7821960" cy="350520"/>
          </a:xfrm>
          <a:custGeom>
            <a:avLst/>
            <a:gdLst>
              <a:gd name="connsiteX0" fmla="*/ 0 w 7821960"/>
              <a:gd name="connsiteY0" fmla="*/ 0 h 350520"/>
              <a:gd name="connsiteX1" fmla="*/ 7821960 w 7821960"/>
              <a:gd name="connsiteY1" fmla="*/ 0 h 350520"/>
              <a:gd name="connsiteX2" fmla="*/ 7821960 w 7821960"/>
              <a:gd name="connsiteY2" fmla="*/ 350520 h 350520"/>
              <a:gd name="connsiteX3" fmla="*/ 0 w 7821960"/>
              <a:gd name="connsiteY3" fmla="*/ 350520 h 350520"/>
              <a:gd name="connsiteX4" fmla="*/ 0 w 7821960"/>
              <a:gd name="connsiteY4" fmla="*/ 0 h 350520"/>
              <a:gd name="connsiteX0-1" fmla="*/ 0 w 7821960"/>
              <a:gd name="connsiteY0-2" fmla="*/ 0 h 350520"/>
              <a:gd name="connsiteX1-3" fmla="*/ 7456200 w 7821960"/>
              <a:gd name="connsiteY1-4" fmla="*/ 15240 h 350520"/>
              <a:gd name="connsiteX2-5" fmla="*/ 7821960 w 7821960"/>
              <a:gd name="connsiteY2-6" fmla="*/ 350520 h 350520"/>
              <a:gd name="connsiteX3-7" fmla="*/ 0 w 7821960"/>
              <a:gd name="connsiteY3-8" fmla="*/ 350520 h 350520"/>
              <a:gd name="connsiteX4-9" fmla="*/ 0 w 7821960"/>
              <a:gd name="connsiteY4-10" fmla="*/ 0 h 3505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821960" h="350520">
                <a:moveTo>
                  <a:pt x="0" y="0"/>
                </a:moveTo>
                <a:lnTo>
                  <a:pt x="7456200" y="15240"/>
                </a:lnTo>
                <a:lnTo>
                  <a:pt x="7821960" y="350520"/>
                </a:lnTo>
                <a:lnTo>
                  <a:pt x="0" y="350520"/>
                </a:lnTo>
                <a:lnTo>
                  <a:pt x="0" y="0"/>
                </a:lnTo>
                <a:close/>
              </a:path>
            </a:pathLst>
          </a:custGeom>
          <a:solidFill>
            <a:srgbClr val="0018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2"/>
          <p:cNvSpPr/>
          <p:nvPr userDrawn="1"/>
        </p:nvSpPr>
        <p:spPr>
          <a:xfrm flipH="1">
            <a:off x="4380618" y="6672794"/>
            <a:ext cx="7821960" cy="201681"/>
          </a:xfrm>
          <a:custGeom>
            <a:avLst/>
            <a:gdLst>
              <a:gd name="connsiteX0" fmla="*/ 0 w 7821960"/>
              <a:gd name="connsiteY0" fmla="*/ 0 h 350520"/>
              <a:gd name="connsiteX1" fmla="*/ 7821960 w 7821960"/>
              <a:gd name="connsiteY1" fmla="*/ 0 h 350520"/>
              <a:gd name="connsiteX2" fmla="*/ 7821960 w 7821960"/>
              <a:gd name="connsiteY2" fmla="*/ 350520 h 350520"/>
              <a:gd name="connsiteX3" fmla="*/ 0 w 7821960"/>
              <a:gd name="connsiteY3" fmla="*/ 350520 h 350520"/>
              <a:gd name="connsiteX4" fmla="*/ 0 w 7821960"/>
              <a:gd name="connsiteY4" fmla="*/ 0 h 350520"/>
              <a:gd name="connsiteX0-1" fmla="*/ 0 w 7821960"/>
              <a:gd name="connsiteY0-2" fmla="*/ 0 h 350520"/>
              <a:gd name="connsiteX1-3" fmla="*/ 7456200 w 7821960"/>
              <a:gd name="connsiteY1-4" fmla="*/ 15240 h 350520"/>
              <a:gd name="connsiteX2-5" fmla="*/ 7821960 w 7821960"/>
              <a:gd name="connsiteY2-6" fmla="*/ 350520 h 350520"/>
              <a:gd name="connsiteX3-7" fmla="*/ 0 w 7821960"/>
              <a:gd name="connsiteY3-8" fmla="*/ 350520 h 350520"/>
              <a:gd name="connsiteX4-9" fmla="*/ 0 w 7821960"/>
              <a:gd name="connsiteY4-10" fmla="*/ 0 h 3505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821960" h="350520">
                <a:moveTo>
                  <a:pt x="0" y="0"/>
                </a:moveTo>
                <a:lnTo>
                  <a:pt x="7456200" y="15240"/>
                </a:lnTo>
                <a:lnTo>
                  <a:pt x="7821960" y="350520"/>
                </a:lnTo>
                <a:lnTo>
                  <a:pt x="0" y="35052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50" name="Picture 2" descr="J:\消防军运\sc\212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849233" y="5588863"/>
            <a:ext cx="1469200" cy="110211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J:\消防军运\sc\tim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695935" y="5747765"/>
            <a:ext cx="1786882" cy="980033"/>
          </a:xfrm>
          <a:prstGeom prst="rect">
            <a:avLst/>
          </a:prstGeom>
          <a:noFill/>
          <a:extLst>
            <a:ext uri="{909E8E84-426E-40DD-AFC4-6F175D3DCCD1}">
              <a14:hiddenFill xmlns:a14="http://schemas.microsoft.com/office/drawing/2010/main">
                <a:solidFill>
                  <a:srgbClr val="FFFFFF"/>
                </a:solidFill>
              </a14:hiddenFill>
            </a:ext>
          </a:extLst>
        </p:spPr>
      </p:pic>
      <p:sp>
        <p:nvSpPr>
          <p:cNvPr id="2" name="直角三角形 1"/>
          <p:cNvSpPr/>
          <p:nvPr userDrawn="1"/>
        </p:nvSpPr>
        <p:spPr>
          <a:xfrm rot="5400000">
            <a:off x="0" y="0"/>
            <a:ext cx="1131823" cy="1131823"/>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52" name="Picture 4" descr="J:\消防军运\手册\logo2.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204" y="0"/>
            <a:ext cx="1006031" cy="9100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9" Type="http://schemas.openxmlformats.org/officeDocument/2006/relationships/image" Target="../media/image17.png"/><Relationship Id="rId8" Type="http://schemas.openxmlformats.org/officeDocument/2006/relationships/image" Target="../media/image16.png"/><Relationship Id="rId7" Type="http://schemas.openxmlformats.org/officeDocument/2006/relationships/image" Target="../media/image15.png"/><Relationship Id="rId6" Type="http://schemas.microsoft.com/office/2007/relationships/hdphoto" Target="../media/image14.wdp"/><Relationship Id="rId5" Type="http://schemas.openxmlformats.org/officeDocument/2006/relationships/image" Target="../media/image13.png"/><Relationship Id="rId4" Type="http://schemas.microsoft.com/office/2007/relationships/hdphoto" Target="../media/image12.wdp"/><Relationship Id="rId3" Type="http://schemas.openxmlformats.org/officeDocument/2006/relationships/image" Target="../media/image11.png"/><Relationship Id="rId2" Type="http://schemas.openxmlformats.org/officeDocument/2006/relationships/image" Target="../media/image10.png"/><Relationship Id="rId11" Type="http://schemas.openxmlformats.org/officeDocument/2006/relationships/slideLayout" Target="../slideLayouts/slideLayout1.xml"/><Relationship Id="rId10" Type="http://schemas.openxmlformats.org/officeDocument/2006/relationships/image" Target="../media/image18.png"/><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image" Target="../media/image31.jpeg"/><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image" Target="../media/image2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jpeg"/><Relationship Id="rId4" Type="http://schemas.openxmlformats.org/officeDocument/2006/relationships/image" Target="../media/image35.jpeg"/><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4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1.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42.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43.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44.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4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46.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47.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48.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xml"/><Relationship Id="rId2" Type="http://schemas.openxmlformats.org/officeDocument/2006/relationships/image" Target="../media/image1.svg"/><Relationship Id="rId1" Type="http://schemas.openxmlformats.org/officeDocument/2006/relationships/image" Target="../media/image49.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50.jpe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image" Target="../media/image51.jpe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image" Target="../media/image52.jpe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53.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5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55.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xml"/><Relationship Id="rId2" Type="http://schemas.openxmlformats.org/officeDocument/2006/relationships/image" Target="../media/image1.svg"/><Relationship Id="rId1" Type="http://schemas.openxmlformats.org/officeDocument/2006/relationships/image" Target="../media/image49.png"/></Relationships>
</file>

<file path=ppt/slides/_rels/slide43.xml.rels><?xml version="1.0" encoding="UTF-8" standalone="yes"?>
<Relationships xmlns="http://schemas.openxmlformats.org/package/2006/relationships"><Relationship Id="rId8" Type="http://schemas.openxmlformats.org/officeDocument/2006/relationships/notesSlide" Target="../notesSlides/notesSlide22.xml"/><Relationship Id="rId7" Type="http://schemas.openxmlformats.org/officeDocument/2006/relationships/slideLayout" Target="../slideLayouts/slideLayout1.xml"/><Relationship Id="rId6" Type="http://schemas.openxmlformats.org/officeDocument/2006/relationships/image" Target="../media/image61.png"/><Relationship Id="rId5" Type="http://schemas.microsoft.com/office/2007/relationships/hdphoto" Target="../media/image60.wdp"/><Relationship Id="rId4" Type="http://schemas.openxmlformats.org/officeDocument/2006/relationships/image" Target="../media/image59.png"/><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image" Target="../media/image56.jpeg"/></Relationships>
</file>

<file path=ppt/slides/_rels/slide44.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image" Target="../media/image69.GIF"/><Relationship Id="rId7" Type="http://schemas.openxmlformats.org/officeDocument/2006/relationships/image" Target="../media/image68.jpeg"/><Relationship Id="rId6" Type="http://schemas.openxmlformats.org/officeDocument/2006/relationships/image" Target="../media/image67.jpeg"/><Relationship Id="rId5" Type="http://schemas.openxmlformats.org/officeDocument/2006/relationships/image" Target="../media/image66.png"/><Relationship Id="rId4" Type="http://schemas.openxmlformats.org/officeDocument/2006/relationships/image" Target="../media/image65.jpeg"/><Relationship Id="rId3" Type="http://schemas.openxmlformats.org/officeDocument/2006/relationships/image" Target="../media/image64.jpeg"/><Relationship Id="rId2" Type="http://schemas.openxmlformats.org/officeDocument/2006/relationships/image" Target="../media/image63.jpeg"/><Relationship Id="rId10" Type="http://schemas.openxmlformats.org/officeDocument/2006/relationships/notesSlide" Target="../notesSlides/notesSlide23.xml"/><Relationship Id="rId1" Type="http://schemas.openxmlformats.org/officeDocument/2006/relationships/image" Target="../media/image6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1.xml"/><Relationship Id="rId4" Type="http://schemas.openxmlformats.org/officeDocument/2006/relationships/image" Target="../media/image73.png"/><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image" Target="../media/image70.jpeg"/></Relationships>
</file>

<file path=ppt/slides/_rels/slide47.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1.xml"/><Relationship Id="rId4" Type="http://schemas.openxmlformats.org/officeDocument/2006/relationships/image" Target="../media/image73.png"/><Relationship Id="rId3" Type="http://schemas.openxmlformats.org/officeDocument/2006/relationships/image" Target="../media/image72.png"/><Relationship Id="rId2" Type="http://schemas.openxmlformats.org/officeDocument/2006/relationships/image" Target="../media/image75.jpeg"/><Relationship Id="rId1" Type="http://schemas.openxmlformats.org/officeDocument/2006/relationships/image" Target="../media/image74.jpeg"/></Relationships>
</file>

<file path=ppt/slides/_rels/slide48.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1.xml"/><Relationship Id="rId4" Type="http://schemas.openxmlformats.org/officeDocument/2006/relationships/image" Target="../media/image73.png"/><Relationship Id="rId3" Type="http://schemas.openxmlformats.org/officeDocument/2006/relationships/image" Target="../media/image72.png"/><Relationship Id="rId2" Type="http://schemas.openxmlformats.org/officeDocument/2006/relationships/image" Target="../media/image77.jpeg"/><Relationship Id="rId1" Type="http://schemas.openxmlformats.org/officeDocument/2006/relationships/image" Target="../media/image76.jpeg"/></Relationships>
</file>

<file path=ppt/slides/_rels/slide49.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1.xml"/><Relationship Id="rId4" Type="http://schemas.openxmlformats.org/officeDocument/2006/relationships/image" Target="../media/image73.png"/><Relationship Id="rId3" Type="http://schemas.openxmlformats.org/officeDocument/2006/relationships/image" Target="../media/image72.png"/><Relationship Id="rId2" Type="http://schemas.openxmlformats.org/officeDocument/2006/relationships/image" Target="../media/image79.jpeg"/><Relationship Id="rId1" Type="http://schemas.openxmlformats.org/officeDocument/2006/relationships/image" Target="../media/image78.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50.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1.xml"/><Relationship Id="rId4" Type="http://schemas.openxmlformats.org/officeDocument/2006/relationships/image" Target="../media/image73.png"/><Relationship Id="rId3" Type="http://schemas.openxmlformats.org/officeDocument/2006/relationships/image" Target="../media/image72.png"/><Relationship Id="rId2" Type="http://schemas.openxmlformats.org/officeDocument/2006/relationships/image" Target="../media/image81.jpeg"/><Relationship Id="rId1" Type="http://schemas.openxmlformats.org/officeDocument/2006/relationships/image" Target="../media/image80.jpeg"/></Relationships>
</file>

<file path=ppt/slides/_rels/slide51.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1.xml"/><Relationship Id="rId4" Type="http://schemas.openxmlformats.org/officeDocument/2006/relationships/image" Target="../media/image73.png"/><Relationship Id="rId3" Type="http://schemas.openxmlformats.org/officeDocument/2006/relationships/image" Target="../media/image72.png"/><Relationship Id="rId2" Type="http://schemas.openxmlformats.org/officeDocument/2006/relationships/image" Target="../media/image83.jpeg"/><Relationship Id="rId1" Type="http://schemas.openxmlformats.org/officeDocument/2006/relationships/image" Target="../media/image82.png"/></Relationships>
</file>

<file path=ppt/slides/_rels/slide52.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1.xml"/><Relationship Id="rId4" Type="http://schemas.openxmlformats.org/officeDocument/2006/relationships/image" Target="../media/image73.png"/><Relationship Id="rId3" Type="http://schemas.openxmlformats.org/officeDocument/2006/relationships/image" Target="../media/image72.png"/><Relationship Id="rId2" Type="http://schemas.openxmlformats.org/officeDocument/2006/relationships/image" Target="../media/image85.jpeg"/><Relationship Id="rId1" Type="http://schemas.openxmlformats.org/officeDocument/2006/relationships/image" Target="../media/image84.jpeg"/></Relationships>
</file>

<file path=ppt/slides/_rels/slide5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8.png"/><Relationship Id="rId2" Type="http://schemas.microsoft.com/office/2007/relationships/hdphoto" Target="../media/image87.wdp"/><Relationship Id="rId1" Type="http://schemas.openxmlformats.org/officeDocument/2006/relationships/image" Target="../media/image8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microsoft.com/office/2007/relationships/media" Target="https://haokan.baidu.com/v?vid=16733115523379983144&amp;pd=bjh&amp;fr=bjhauthor&amp;type=video" TargetMode="External"/><Relationship Id="rId1" Type="http://schemas.openxmlformats.org/officeDocument/2006/relationships/video" Target="https://haokan.baidu.com/v?vid=16733115523379983144&amp;pd=bjh&amp;fr=bjhauthor&amp;type=video" TargetMode="Externa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6"/>
          <p:cNvSpPr/>
          <p:nvPr/>
        </p:nvSpPr>
        <p:spPr>
          <a:xfrm rot="1620000">
            <a:off x="2594610" y="-1899285"/>
            <a:ext cx="10233660" cy="6124575"/>
          </a:xfrm>
          <a:prstGeom prst="roundRect">
            <a:avLst/>
          </a:prstGeom>
          <a:gradFill>
            <a:gsLst>
              <a:gs pos="0">
                <a:srgbClr val="2DA9FF"/>
              </a:gs>
              <a:gs pos="95000">
                <a:srgbClr val="5A5AB8"/>
              </a:gs>
            </a:gsLst>
            <a:lin ang="5400000" scaled="0"/>
          </a:gradFill>
          <a:effectLst>
            <a:glow rad="101600">
              <a:schemeClr val="bg1">
                <a:lumMod val="50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4557395" y="1584325"/>
            <a:ext cx="6589395" cy="1322070"/>
          </a:xfrm>
          <a:prstGeom prst="rect">
            <a:avLst/>
          </a:prstGeom>
          <a:noFill/>
        </p:spPr>
        <p:txBody>
          <a:bodyPr wrap="square" rtlCol="0">
            <a:spAutoFit/>
            <a:scene3d>
              <a:camera prst="orthographicFront"/>
              <a:lightRig rig="threePt" dir="t"/>
            </a:scene3d>
          </a:bodyPr>
          <a:p>
            <a:r>
              <a:rPr lang="zh-CN" altLang="en-US" sz="4000" b="1">
                <a:ln w="10160">
                  <a:solidFill>
                    <a:schemeClr val="accent5"/>
                  </a:solidFill>
                  <a:prstDash val="solid"/>
                </a:ln>
                <a:solidFill>
                  <a:schemeClr val="bg1"/>
                </a:solidFill>
                <a:effectLst>
                  <a:outerShdw blurRad="38100" dist="22860" dir="5400000" algn="tl" rotWithShape="0">
                    <a:srgbClr val="000000">
                      <a:alpha val="30000"/>
                    </a:srgbClr>
                  </a:outerShdw>
                </a:effectLst>
                <a:latin typeface="华文琥珀" panose="02010800040101010101" charset="-122"/>
                <a:ea typeface="华文琥珀" panose="02010800040101010101" charset="-122"/>
              </a:rPr>
              <a:t>湖北第二师范学院</a:t>
            </a:r>
            <a:endParaRPr lang="zh-CN" altLang="en-US" sz="4000" b="1">
              <a:ln w="10160">
                <a:solidFill>
                  <a:schemeClr val="accent5"/>
                </a:solidFill>
                <a:prstDash val="solid"/>
              </a:ln>
              <a:solidFill>
                <a:schemeClr val="bg1"/>
              </a:solidFill>
              <a:effectLst>
                <a:outerShdw blurRad="38100" dist="22860" dir="5400000" algn="tl" rotWithShape="0">
                  <a:srgbClr val="000000">
                    <a:alpha val="30000"/>
                  </a:srgbClr>
                </a:outerShdw>
              </a:effectLst>
              <a:latin typeface="华文琥珀" panose="02010800040101010101" charset="-122"/>
              <a:ea typeface="华文琥珀" panose="02010800040101010101" charset="-122"/>
            </a:endParaRPr>
          </a:p>
          <a:p>
            <a:r>
              <a:rPr lang="zh-CN" altLang="en-US" sz="4000" b="1">
                <a:ln w="10160">
                  <a:solidFill>
                    <a:schemeClr val="accent5"/>
                  </a:solidFill>
                  <a:prstDash val="solid"/>
                </a:ln>
                <a:solidFill>
                  <a:schemeClr val="bg1"/>
                </a:solidFill>
                <a:effectLst>
                  <a:outerShdw blurRad="38100" dist="22860" dir="5400000" algn="tl" rotWithShape="0">
                    <a:srgbClr val="000000">
                      <a:alpha val="30000"/>
                    </a:srgbClr>
                  </a:outerShdw>
                </a:effectLst>
                <a:latin typeface="华文琥珀" panose="02010800040101010101" charset="-122"/>
                <a:ea typeface="华文琥珀" panose="02010800040101010101" charset="-122"/>
              </a:rPr>
              <a:t>消防宣传培训</a:t>
            </a:r>
            <a:endParaRPr lang="zh-CN" altLang="en-US" sz="4000" b="1">
              <a:ln w="10160">
                <a:solidFill>
                  <a:schemeClr val="accent5"/>
                </a:solidFill>
                <a:prstDash val="solid"/>
              </a:ln>
              <a:solidFill>
                <a:schemeClr val="bg1"/>
              </a:solidFill>
              <a:effectLst>
                <a:outerShdw blurRad="38100" dist="22860" dir="5400000" algn="tl" rotWithShape="0">
                  <a:srgbClr val="000000">
                    <a:alpha val="30000"/>
                  </a:srgbClr>
                </a:outerShdw>
              </a:effectLst>
              <a:latin typeface="华文琥珀" panose="02010800040101010101" charset="-122"/>
              <a:ea typeface="华文琥珀" panose="02010800040101010101" charset="-122"/>
            </a:endParaRPr>
          </a:p>
        </p:txBody>
      </p:sp>
      <p:sp>
        <p:nvSpPr>
          <p:cNvPr id="12" name="文本框 11"/>
          <p:cNvSpPr txBox="1"/>
          <p:nvPr/>
        </p:nvSpPr>
        <p:spPr>
          <a:xfrm>
            <a:off x="4557395" y="5473065"/>
            <a:ext cx="3077845" cy="829945"/>
          </a:xfrm>
          <a:prstGeom prst="rect">
            <a:avLst/>
          </a:prstGeom>
          <a:noFill/>
        </p:spPr>
        <p:txBody>
          <a:bodyPr wrap="square" rtlCol="0">
            <a:spAutoFit/>
            <a:scene3d>
              <a:camera prst="orthographicFront"/>
              <a:lightRig rig="threePt" dir="t"/>
            </a:scene3d>
          </a:bodyPr>
          <a:p>
            <a:pPr algn="ctr">
              <a:lnSpc>
                <a:spcPct val="120000"/>
              </a:lnSpc>
            </a:pPr>
            <a:r>
              <a:rPr lang="en-US" altLang="zh-CN" sz="2000">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琥珀" panose="02010800040101010101" charset="-122"/>
                <a:ea typeface="华文琥珀" panose="02010800040101010101" charset="-122"/>
              </a:rPr>
              <a:t>2020</a:t>
            </a:r>
            <a:r>
              <a:rPr lang="zh-CN" altLang="en-US" sz="2000">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琥珀" panose="02010800040101010101" charset="-122"/>
                <a:ea typeface="华文琥珀" panose="02010800040101010101" charset="-122"/>
              </a:rPr>
              <a:t>年</a:t>
            </a:r>
            <a:r>
              <a:rPr lang="en-US" altLang="zh-CN" sz="2000">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琥珀" panose="02010800040101010101" charset="-122"/>
                <a:ea typeface="华文琥珀" panose="02010800040101010101" charset="-122"/>
              </a:rPr>
              <a:t>11</a:t>
            </a:r>
            <a:r>
              <a:rPr lang="zh-CN" altLang="en-US" sz="2000">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琥珀" panose="02010800040101010101" charset="-122"/>
                <a:ea typeface="华文琥珀" panose="02010800040101010101" charset="-122"/>
              </a:rPr>
              <a:t>月</a:t>
            </a:r>
            <a:endParaRPr lang="zh-CN" altLang="en-US" sz="2000">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琥珀" panose="02010800040101010101" charset="-122"/>
              <a:ea typeface="华文琥珀" panose="02010800040101010101" charset="-122"/>
            </a:endParaRPr>
          </a:p>
          <a:p>
            <a:pPr algn="ctr">
              <a:lnSpc>
                <a:spcPct val="120000"/>
              </a:lnSpc>
            </a:pPr>
            <a:endParaRPr lang="zh-CN" altLang="en-US" sz="2000">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琥珀" panose="02010800040101010101" charset="-122"/>
              <a:ea typeface="华文琥珀" panose="02010800040101010101" charset="-122"/>
            </a:endParaRPr>
          </a:p>
        </p:txBody>
      </p:sp>
    </p:spTree>
    <p:custDataLst>
      <p:tags r:id="rId1"/>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平行四边形 11"/>
          <p:cNvSpPr/>
          <p:nvPr/>
        </p:nvSpPr>
        <p:spPr>
          <a:xfrm>
            <a:off x="1598295" y="137160"/>
            <a:ext cx="209804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680886" y="252559"/>
            <a:ext cx="1554480" cy="368300"/>
          </a:xfrm>
          <a:prstGeom prst="rect">
            <a:avLst/>
          </a:prstGeom>
          <a:effectLst/>
        </p:spPr>
        <p:txBody>
          <a:bodyPr wrap="none">
            <a:spAutoFit/>
          </a:bodyPr>
          <a:p>
            <a:r>
              <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消防设施情况</a:t>
            </a:r>
            <a:endPar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pic>
        <p:nvPicPr>
          <p:cNvPr id="2050" name="Picture 2" descr="https://ss2.bdstatic.com/70cFvnSh_Q1YnxGkpoWK1HF6hhy/it/u=514647599,3371770653&amp;fm=26&amp;gp=0.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918791" y="2434004"/>
            <a:ext cx="1932159" cy="1932160"/>
          </a:xfrm>
          <a:prstGeom prst="rect">
            <a:avLst/>
          </a:prstGeom>
          <a:noFill/>
          <a:extLst>
            <a:ext uri="{909E8E84-426E-40DD-AFC4-6F175D3DCCD1}">
              <a14:hiddenFill xmlns:a14="http://schemas.microsoft.com/office/drawing/2010/main">
                <a:solidFill>
                  <a:srgbClr val="FFFFFF"/>
                </a:solidFill>
              </a14:hiddenFill>
            </a:ext>
          </a:extLst>
        </p:spPr>
      </p:pic>
      <p:sp>
        <p:nvSpPr>
          <p:cNvPr id="5" name="箭头: 上 1"/>
          <p:cNvSpPr/>
          <p:nvPr/>
        </p:nvSpPr>
        <p:spPr>
          <a:xfrm rot="18748277">
            <a:off x="4784320" y="2302357"/>
            <a:ext cx="355476" cy="717659"/>
          </a:xfrm>
          <a:prstGeom prst="upArrow">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21" name="箭头: 上 20"/>
          <p:cNvSpPr/>
          <p:nvPr/>
        </p:nvSpPr>
        <p:spPr>
          <a:xfrm rot="2935444">
            <a:off x="6634142" y="2287804"/>
            <a:ext cx="355476" cy="717659"/>
          </a:xfrm>
          <a:prstGeom prst="upArrow">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23" name="箭头: 上 22"/>
          <p:cNvSpPr/>
          <p:nvPr/>
        </p:nvSpPr>
        <p:spPr>
          <a:xfrm rot="6001570">
            <a:off x="6885172" y="3251146"/>
            <a:ext cx="355476" cy="717659"/>
          </a:xfrm>
          <a:prstGeom prst="upArrow">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28" name="箭头: 上 27"/>
          <p:cNvSpPr/>
          <p:nvPr/>
        </p:nvSpPr>
        <p:spPr>
          <a:xfrm rot="9143551">
            <a:off x="6265257" y="4104421"/>
            <a:ext cx="355476" cy="717659"/>
          </a:xfrm>
          <a:prstGeom prst="upArrow">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29" name="箭头: 上 28"/>
          <p:cNvSpPr/>
          <p:nvPr/>
        </p:nvSpPr>
        <p:spPr>
          <a:xfrm rot="15185012">
            <a:off x="4552999" y="3344472"/>
            <a:ext cx="355476" cy="717659"/>
          </a:xfrm>
          <a:prstGeom prst="upArrow">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30" name="箭头: 上 29"/>
          <p:cNvSpPr/>
          <p:nvPr/>
        </p:nvSpPr>
        <p:spPr>
          <a:xfrm rot="12479027">
            <a:off x="5159156" y="4096032"/>
            <a:ext cx="355476" cy="717659"/>
          </a:xfrm>
          <a:prstGeom prst="upArrow">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grpSp>
        <p:nvGrpSpPr>
          <p:cNvPr id="6" name="组合 5"/>
          <p:cNvGrpSpPr/>
          <p:nvPr/>
        </p:nvGrpSpPr>
        <p:grpSpPr>
          <a:xfrm>
            <a:off x="994576" y="1812289"/>
            <a:ext cx="3704408" cy="829559"/>
            <a:chOff x="994576" y="1812289"/>
            <a:chExt cx="3704408" cy="829559"/>
          </a:xfrm>
        </p:grpSpPr>
        <p:sp>
          <p:nvSpPr>
            <p:cNvPr id="8" name="椭圆 7"/>
            <p:cNvSpPr/>
            <p:nvPr/>
          </p:nvSpPr>
          <p:spPr>
            <a:xfrm>
              <a:off x="3869425" y="1812289"/>
              <a:ext cx="829559" cy="829559"/>
            </a:xfrm>
            <a:prstGeom prst="ellipse">
              <a:avLst/>
            </a:prstGeom>
            <a:noFill/>
            <a:ln w="12700">
              <a:solidFill>
                <a:srgbClr val="B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p>
          </p:txBody>
        </p:sp>
        <p:cxnSp>
          <p:nvCxnSpPr>
            <p:cNvPr id="11" name="直接连接符 10"/>
            <p:cNvCxnSpPr/>
            <p:nvPr/>
          </p:nvCxnSpPr>
          <p:spPr>
            <a:xfrm>
              <a:off x="2318920" y="2641848"/>
              <a:ext cx="1932213" cy="0"/>
            </a:xfrm>
            <a:prstGeom prst="line">
              <a:avLst/>
            </a:prstGeom>
            <a:ln w="12700">
              <a:solidFill>
                <a:srgbClr val="B80000"/>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994576" y="1913254"/>
              <a:ext cx="3000375" cy="583565"/>
            </a:xfrm>
            <a:prstGeom prst="rect">
              <a:avLst/>
            </a:prstGeom>
            <a:noFill/>
          </p:spPr>
          <p:txBody>
            <a:bodyPr wrap="square" rtlCol="0">
              <a:spAutoFit/>
            </a:bodyPr>
            <a:p>
              <a:r>
                <a:rPr lang="zh-CN" altLang="en-US" sz="1600" b="1" dirty="0">
                  <a:latin typeface="+mn-ea"/>
                </a:rPr>
                <a:t>火灾自动报警系统：图书馆、行政楼、行知中心、教师公寓</a:t>
              </a:r>
              <a:endParaRPr lang="zh-CN" altLang="en-US" sz="1600" b="1" dirty="0"/>
            </a:p>
          </p:txBody>
        </p:sp>
        <p:pic>
          <p:nvPicPr>
            <p:cNvPr id="22" name="图片 21"/>
            <p:cNvPicPr>
              <a:picLocks noChangeAspect="1"/>
            </p:cNvPicPr>
            <p:nvPr/>
          </p:nvPicPr>
          <p:blipFill rotWithShape="1">
            <a:blip r:embed="rId2" cstate="print"/>
            <a:srcRect l="12123" t="8723" r="9276" b="8744"/>
            <a:stretch>
              <a:fillRect/>
            </a:stretch>
          </p:blipFill>
          <p:spPr>
            <a:xfrm>
              <a:off x="3994914" y="1962184"/>
              <a:ext cx="529557" cy="493451"/>
            </a:xfrm>
            <a:prstGeom prst="rect">
              <a:avLst/>
            </a:prstGeom>
          </p:spPr>
        </p:pic>
      </p:grpSp>
      <p:grpSp>
        <p:nvGrpSpPr>
          <p:cNvPr id="10" name="组合 9"/>
          <p:cNvGrpSpPr/>
          <p:nvPr/>
        </p:nvGrpSpPr>
        <p:grpSpPr>
          <a:xfrm>
            <a:off x="7464391" y="3273758"/>
            <a:ext cx="4598035" cy="829559"/>
            <a:chOff x="7464391" y="3273758"/>
            <a:chExt cx="4598035" cy="829559"/>
          </a:xfrm>
        </p:grpSpPr>
        <p:sp>
          <p:nvSpPr>
            <p:cNvPr id="24" name="椭圆 23"/>
            <p:cNvSpPr/>
            <p:nvPr/>
          </p:nvSpPr>
          <p:spPr>
            <a:xfrm>
              <a:off x="7464391" y="3273758"/>
              <a:ext cx="829559" cy="829559"/>
            </a:xfrm>
            <a:prstGeom prst="ellipse">
              <a:avLst/>
            </a:prstGeom>
            <a:noFill/>
            <a:ln w="12700">
              <a:solidFill>
                <a:srgbClr val="B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p>
          </p:txBody>
        </p:sp>
        <p:cxnSp>
          <p:nvCxnSpPr>
            <p:cNvPr id="25" name="直接连接符 24"/>
            <p:cNvCxnSpPr>
              <a:stCxn id="24" idx="4"/>
            </p:cNvCxnSpPr>
            <p:nvPr/>
          </p:nvCxnSpPr>
          <p:spPr>
            <a:xfrm>
              <a:off x="7879171" y="4103317"/>
              <a:ext cx="1932213" cy="0"/>
            </a:xfrm>
            <a:prstGeom prst="line">
              <a:avLst/>
            </a:prstGeom>
            <a:ln w="12700">
              <a:solidFill>
                <a:srgbClr val="B80000"/>
              </a:solidFill>
            </a:ln>
          </p:spPr>
          <p:style>
            <a:lnRef idx="1">
              <a:schemeClr val="accent1"/>
            </a:lnRef>
            <a:fillRef idx="0">
              <a:schemeClr val="accent1"/>
            </a:fillRef>
            <a:effectRef idx="0">
              <a:schemeClr val="accent1"/>
            </a:effectRef>
            <a:fontRef idx="minor">
              <a:schemeClr val="tx1"/>
            </a:fontRef>
          </p:style>
        </p:cxnSp>
        <p:sp>
          <p:nvSpPr>
            <p:cNvPr id="2048" name="文本框 2047"/>
            <p:cNvSpPr txBox="1"/>
            <p:nvPr/>
          </p:nvSpPr>
          <p:spPr>
            <a:xfrm>
              <a:off x="8375616" y="3396948"/>
              <a:ext cx="3686810" cy="583565"/>
            </a:xfrm>
            <a:prstGeom prst="rect">
              <a:avLst/>
            </a:prstGeom>
            <a:noFill/>
          </p:spPr>
          <p:txBody>
            <a:bodyPr wrap="square" rtlCol="0">
              <a:spAutoFit/>
            </a:bodyPr>
            <a:p>
              <a:r>
                <a:rPr lang="zh-CN" altLang="en-US" sz="1600" b="1" dirty="0">
                  <a:latin typeface="+mn-ea"/>
                </a:rPr>
                <a:t>防排烟系统：图书馆（档案馆）、教师公寓、行政楼。</a:t>
              </a:r>
              <a:endParaRPr lang="zh-CN" altLang="en-US" sz="1600" b="1" dirty="0"/>
            </a:p>
          </p:txBody>
        </p:sp>
        <p:pic>
          <p:nvPicPr>
            <p:cNvPr id="2049" name="图片 2048"/>
            <p:cNvPicPr>
              <a:picLocks noChangeAspect="1"/>
            </p:cNvPicPr>
            <p:nvPr/>
          </p:nvPicPr>
          <p:blipFill>
            <a:blip r:embed="rId3" cstate="print">
              <a:biLevel thresh="75000"/>
              <a:extLst>
                <a:ext uri="{BEBA8EAE-BF5A-486C-A8C5-ECC9F3942E4B}">
                  <a14:imgProps xmlns:a14="http://schemas.microsoft.com/office/drawing/2010/main">
                    <a14:imgLayer r:embed="rId4">
                      <a14:imgEffect>
                        <a14:brightnessContrast bright="20000" contrast="-40000"/>
                      </a14:imgEffect>
                      <a14:imgEffect>
                        <a14:sharpenSoften amount="25000"/>
                      </a14:imgEffect>
                    </a14:imgLayer>
                  </a14:imgProps>
                </a:ext>
              </a:extLst>
            </a:blip>
            <a:stretch>
              <a:fillRect/>
            </a:stretch>
          </p:blipFill>
          <p:spPr>
            <a:xfrm>
              <a:off x="7582750" y="3450479"/>
              <a:ext cx="592841" cy="425665"/>
            </a:xfrm>
            <a:prstGeom prst="rect">
              <a:avLst/>
            </a:prstGeom>
            <a:solidFill>
              <a:schemeClr val="bg1"/>
            </a:solidFill>
          </p:spPr>
        </p:pic>
      </p:grpSp>
      <p:grpSp>
        <p:nvGrpSpPr>
          <p:cNvPr id="14" name="组合 13"/>
          <p:cNvGrpSpPr/>
          <p:nvPr/>
        </p:nvGrpSpPr>
        <p:grpSpPr>
          <a:xfrm>
            <a:off x="2318869" y="4734772"/>
            <a:ext cx="2964725" cy="829559"/>
            <a:chOff x="2318869" y="4734772"/>
            <a:chExt cx="2964725" cy="829559"/>
          </a:xfrm>
        </p:grpSpPr>
        <p:sp>
          <p:nvSpPr>
            <p:cNvPr id="35" name="椭圆 34"/>
            <p:cNvSpPr/>
            <p:nvPr/>
          </p:nvSpPr>
          <p:spPr>
            <a:xfrm>
              <a:off x="4454035" y="4734772"/>
              <a:ext cx="829559" cy="829559"/>
            </a:xfrm>
            <a:prstGeom prst="ellipse">
              <a:avLst/>
            </a:prstGeom>
            <a:noFill/>
            <a:ln w="12700">
              <a:solidFill>
                <a:srgbClr val="B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p>
          </p:txBody>
        </p:sp>
        <p:cxnSp>
          <p:nvCxnSpPr>
            <p:cNvPr id="36" name="直接连接符 35"/>
            <p:cNvCxnSpPr/>
            <p:nvPr/>
          </p:nvCxnSpPr>
          <p:spPr>
            <a:xfrm>
              <a:off x="2903530" y="5564331"/>
              <a:ext cx="1932213" cy="0"/>
            </a:xfrm>
            <a:prstGeom prst="line">
              <a:avLst/>
            </a:prstGeom>
            <a:ln w="12700">
              <a:solidFill>
                <a:srgbClr val="B80000"/>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2318869" y="4817957"/>
              <a:ext cx="1932305" cy="583565"/>
            </a:xfrm>
            <a:prstGeom prst="rect">
              <a:avLst/>
            </a:prstGeom>
            <a:noFill/>
          </p:spPr>
          <p:txBody>
            <a:bodyPr wrap="square" rtlCol="0">
              <a:spAutoFit/>
            </a:bodyPr>
            <a:p>
              <a:r>
                <a:rPr lang="zh-CN" altLang="en-US" sz="1600" b="1" dirty="0">
                  <a:latin typeface="+mn-ea"/>
                </a:rPr>
                <a:t>应急广播：图书馆、教师公寓</a:t>
              </a:r>
              <a:endParaRPr lang="zh-CN" altLang="en-US" sz="1600" b="1" dirty="0"/>
            </a:p>
          </p:txBody>
        </p:sp>
        <p:pic>
          <p:nvPicPr>
            <p:cNvPr id="2053" name="图片 2052"/>
            <p:cNvPicPr>
              <a:picLocks noChangeAspect="1"/>
            </p:cNvPicPr>
            <p:nvPr/>
          </p:nvPicPr>
          <p:blipFill>
            <a:blip r:embed="rId5" cstate="print">
              <a:extLst>
                <a:ext uri="{BEBA8EAE-BF5A-486C-A8C5-ECC9F3942E4B}">
                  <a14:imgProps xmlns:a14="http://schemas.microsoft.com/office/drawing/2010/main">
                    <a14:imgLayer r:embed="rId6">
                      <a14:imgEffect>
                        <a14:brightnessContrast bright="40000" contrast="40000"/>
                      </a14:imgEffect>
                    </a14:imgLayer>
                  </a14:imgProps>
                </a:ext>
              </a:extLst>
            </a:blip>
            <a:stretch>
              <a:fillRect/>
            </a:stretch>
          </p:blipFill>
          <p:spPr>
            <a:xfrm>
              <a:off x="4601340" y="4872484"/>
              <a:ext cx="544491" cy="529269"/>
            </a:xfrm>
            <a:prstGeom prst="rect">
              <a:avLst/>
            </a:prstGeom>
          </p:spPr>
        </p:pic>
      </p:grpSp>
      <p:grpSp>
        <p:nvGrpSpPr>
          <p:cNvPr id="16" name="组合 15"/>
          <p:cNvGrpSpPr/>
          <p:nvPr/>
        </p:nvGrpSpPr>
        <p:grpSpPr>
          <a:xfrm>
            <a:off x="798478" y="3387255"/>
            <a:ext cx="3539943" cy="829559"/>
            <a:chOff x="798478" y="3387255"/>
            <a:chExt cx="3539943" cy="829559"/>
          </a:xfrm>
        </p:grpSpPr>
        <p:sp>
          <p:nvSpPr>
            <p:cNvPr id="32" name="椭圆 31"/>
            <p:cNvSpPr/>
            <p:nvPr/>
          </p:nvSpPr>
          <p:spPr>
            <a:xfrm>
              <a:off x="3508862" y="3387255"/>
              <a:ext cx="829559" cy="829559"/>
            </a:xfrm>
            <a:prstGeom prst="ellipse">
              <a:avLst/>
            </a:prstGeom>
            <a:noFill/>
            <a:ln w="12700">
              <a:solidFill>
                <a:srgbClr val="B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p>
          </p:txBody>
        </p:sp>
        <p:cxnSp>
          <p:nvCxnSpPr>
            <p:cNvPr id="33" name="直接连接符 32"/>
            <p:cNvCxnSpPr/>
            <p:nvPr/>
          </p:nvCxnSpPr>
          <p:spPr>
            <a:xfrm>
              <a:off x="1958357" y="4216814"/>
              <a:ext cx="1932213" cy="0"/>
            </a:xfrm>
            <a:prstGeom prst="line">
              <a:avLst/>
            </a:prstGeom>
            <a:ln w="12700">
              <a:solidFill>
                <a:srgbClr val="B80000"/>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798478" y="3628820"/>
              <a:ext cx="2621280" cy="337185"/>
            </a:xfrm>
            <a:prstGeom prst="rect">
              <a:avLst/>
            </a:prstGeom>
            <a:noFill/>
          </p:spPr>
          <p:txBody>
            <a:bodyPr wrap="none" rtlCol="0">
              <a:spAutoFit/>
            </a:bodyPr>
            <a:p>
              <a:r>
                <a:rPr lang="zh-CN" altLang="en-US" sz="1600" b="1" dirty="0">
                  <a:latin typeface="+mn-ea"/>
                </a:rPr>
                <a:t>应急照明疏散系统：各楼栋</a:t>
              </a:r>
              <a:endParaRPr lang="zh-CN" altLang="en-US" sz="1600" b="1" dirty="0"/>
            </a:p>
          </p:txBody>
        </p:sp>
        <p:pic>
          <p:nvPicPr>
            <p:cNvPr id="2054" name="图片 2053"/>
            <p:cNvPicPr>
              <a:picLocks noChangeAspect="1"/>
            </p:cNvPicPr>
            <p:nvPr/>
          </p:nvPicPr>
          <p:blipFill>
            <a:blip r:embed="rId7" cstate="print"/>
            <a:stretch>
              <a:fillRect/>
            </a:stretch>
          </p:blipFill>
          <p:spPr>
            <a:xfrm>
              <a:off x="3696916" y="3572820"/>
              <a:ext cx="494229" cy="450140"/>
            </a:xfrm>
            <a:prstGeom prst="rect">
              <a:avLst/>
            </a:prstGeom>
          </p:spPr>
        </p:pic>
      </p:grpSp>
      <p:sp>
        <p:nvSpPr>
          <p:cNvPr id="40" name="箭头: 上 27"/>
          <p:cNvSpPr/>
          <p:nvPr/>
        </p:nvSpPr>
        <p:spPr>
          <a:xfrm>
            <a:off x="5707132" y="1853526"/>
            <a:ext cx="355476" cy="717659"/>
          </a:xfrm>
          <a:prstGeom prst="upArrow">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grpSp>
        <p:nvGrpSpPr>
          <p:cNvPr id="9" name="组合 8"/>
          <p:cNvGrpSpPr/>
          <p:nvPr/>
        </p:nvGrpSpPr>
        <p:grpSpPr>
          <a:xfrm>
            <a:off x="7068494" y="1793680"/>
            <a:ext cx="4535698" cy="829559"/>
            <a:chOff x="7068494" y="1793680"/>
            <a:chExt cx="4535698" cy="829559"/>
          </a:xfrm>
        </p:grpSpPr>
        <p:sp>
          <p:nvSpPr>
            <p:cNvPr id="18" name="椭圆 17"/>
            <p:cNvSpPr/>
            <p:nvPr/>
          </p:nvSpPr>
          <p:spPr>
            <a:xfrm>
              <a:off x="7068494" y="1793680"/>
              <a:ext cx="829559" cy="829559"/>
            </a:xfrm>
            <a:prstGeom prst="ellipse">
              <a:avLst/>
            </a:prstGeom>
            <a:noFill/>
            <a:ln w="12700">
              <a:solidFill>
                <a:srgbClr val="B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p>
          </p:txBody>
        </p:sp>
        <p:cxnSp>
          <p:nvCxnSpPr>
            <p:cNvPr id="19" name="直接连接符 18"/>
            <p:cNvCxnSpPr>
              <a:stCxn id="18" idx="4"/>
            </p:cNvCxnSpPr>
            <p:nvPr/>
          </p:nvCxnSpPr>
          <p:spPr>
            <a:xfrm>
              <a:off x="7483274" y="2623239"/>
              <a:ext cx="2328110" cy="0"/>
            </a:xfrm>
            <a:prstGeom prst="line">
              <a:avLst/>
            </a:prstGeom>
            <a:ln w="12700">
              <a:solidFill>
                <a:srgbClr val="B80000"/>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7966912" y="2036367"/>
              <a:ext cx="3637280" cy="337185"/>
            </a:xfrm>
            <a:prstGeom prst="rect">
              <a:avLst/>
            </a:prstGeom>
            <a:noFill/>
          </p:spPr>
          <p:txBody>
            <a:bodyPr wrap="none" rtlCol="0">
              <a:spAutoFit/>
            </a:bodyPr>
            <a:p>
              <a:r>
                <a:rPr lang="zh-CN" altLang="en-US" sz="1600" b="1" dirty="0">
                  <a:latin typeface="+mn-ea"/>
                </a:rPr>
                <a:t>自动喷水灭火系统：图书馆、教师公寓</a:t>
              </a:r>
              <a:endParaRPr lang="zh-CN" altLang="en-US" sz="1600" b="1" dirty="0"/>
            </a:p>
          </p:txBody>
        </p:sp>
        <p:pic>
          <p:nvPicPr>
            <p:cNvPr id="13" name="图片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74189" y="1815299"/>
              <a:ext cx="618168" cy="778992"/>
            </a:xfrm>
            <a:prstGeom prst="rect">
              <a:avLst/>
            </a:prstGeom>
          </p:spPr>
        </p:pic>
      </p:grpSp>
      <p:grpSp>
        <p:nvGrpSpPr>
          <p:cNvPr id="15" name="组合 14"/>
          <p:cNvGrpSpPr/>
          <p:nvPr/>
        </p:nvGrpSpPr>
        <p:grpSpPr>
          <a:xfrm>
            <a:off x="5439485" y="868378"/>
            <a:ext cx="3483503" cy="830077"/>
            <a:chOff x="5439485" y="868378"/>
            <a:chExt cx="3483503" cy="830077"/>
          </a:xfrm>
        </p:grpSpPr>
        <p:sp>
          <p:nvSpPr>
            <p:cNvPr id="41" name="椭圆 40"/>
            <p:cNvSpPr/>
            <p:nvPr/>
          </p:nvSpPr>
          <p:spPr>
            <a:xfrm>
              <a:off x="5439485" y="868896"/>
              <a:ext cx="829559" cy="829559"/>
            </a:xfrm>
            <a:prstGeom prst="ellipse">
              <a:avLst/>
            </a:prstGeom>
            <a:noFill/>
            <a:ln w="12700">
              <a:solidFill>
                <a:srgbClr val="B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p>
          </p:txBody>
        </p:sp>
        <p:cxnSp>
          <p:nvCxnSpPr>
            <p:cNvPr id="42" name="直接连接符 41"/>
            <p:cNvCxnSpPr>
              <a:stCxn id="41" idx="4"/>
            </p:cNvCxnSpPr>
            <p:nvPr/>
          </p:nvCxnSpPr>
          <p:spPr>
            <a:xfrm>
              <a:off x="5854265" y="1698455"/>
              <a:ext cx="2328110" cy="0"/>
            </a:xfrm>
            <a:prstGeom prst="line">
              <a:avLst/>
            </a:prstGeom>
            <a:ln w="12700">
              <a:solidFill>
                <a:srgbClr val="B80000"/>
              </a:solidFill>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6504908" y="868378"/>
              <a:ext cx="2418080" cy="337185"/>
            </a:xfrm>
            <a:prstGeom prst="rect">
              <a:avLst/>
            </a:prstGeom>
            <a:noFill/>
          </p:spPr>
          <p:txBody>
            <a:bodyPr wrap="none" rtlCol="0">
              <a:spAutoFit/>
            </a:bodyPr>
            <a:p>
              <a:r>
                <a:rPr lang="zh-CN" altLang="en-US" sz="1600" b="1" dirty="0">
                  <a:latin typeface="+mn-ea"/>
                </a:rPr>
                <a:t>室内消火栓系统：各楼栋</a:t>
              </a:r>
              <a:endParaRPr lang="zh-CN" altLang="en-US" sz="1600" b="1" dirty="0"/>
            </a:p>
          </p:txBody>
        </p:sp>
        <p:pic>
          <p:nvPicPr>
            <p:cNvPr id="17" name="图片 1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10807" y="939818"/>
              <a:ext cx="748125" cy="718200"/>
            </a:xfrm>
            <a:prstGeom prst="rect">
              <a:avLst/>
            </a:prstGeom>
          </p:spPr>
        </p:pic>
      </p:grpSp>
      <p:grpSp>
        <p:nvGrpSpPr>
          <p:cNvPr id="26" name="组合 25"/>
          <p:cNvGrpSpPr/>
          <p:nvPr/>
        </p:nvGrpSpPr>
        <p:grpSpPr>
          <a:xfrm>
            <a:off x="6467493" y="4792669"/>
            <a:ext cx="5081905" cy="829559"/>
            <a:chOff x="6467493" y="4792669"/>
            <a:chExt cx="5081905" cy="829559"/>
          </a:xfrm>
        </p:grpSpPr>
        <p:grpSp>
          <p:nvGrpSpPr>
            <p:cNvPr id="27" name="组合 26"/>
            <p:cNvGrpSpPr/>
            <p:nvPr/>
          </p:nvGrpSpPr>
          <p:grpSpPr>
            <a:xfrm>
              <a:off x="6467493" y="4792669"/>
              <a:ext cx="5081905" cy="829559"/>
              <a:chOff x="6467493" y="4792669"/>
              <a:chExt cx="5081905" cy="829559"/>
            </a:xfrm>
          </p:grpSpPr>
          <p:sp>
            <p:nvSpPr>
              <p:cNvPr id="38" name="椭圆 37"/>
              <p:cNvSpPr/>
              <p:nvPr/>
            </p:nvSpPr>
            <p:spPr>
              <a:xfrm>
                <a:off x="6467493" y="4792669"/>
                <a:ext cx="829559" cy="829559"/>
              </a:xfrm>
              <a:prstGeom prst="ellipse">
                <a:avLst/>
              </a:prstGeom>
              <a:noFill/>
              <a:ln w="12700">
                <a:solidFill>
                  <a:srgbClr val="B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p>
            </p:txBody>
          </p:sp>
          <p:cxnSp>
            <p:nvCxnSpPr>
              <p:cNvPr id="39" name="直接连接符 38"/>
              <p:cNvCxnSpPr>
                <a:stCxn id="38" idx="4"/>
              </p:cNvCxnSpPr>
              <p:nvPr/>
            </p:nvCxnSpPr>
            <p:spPr>
              <a:xfrm>
                <a:off x="6882273" y="5622228"/>
                <a:ext cx="1932213" cy="0"/>
              </a:xfrm>
              <a:prstGeom prst="line">
                <a:avLst/>
              </a:prstGeom>
              <a:ln w="12700">
                <a:solidFill>
                  <a:srgbClr val="B80000"/>
                </a:solidFill>
              </a:ln>
            </p:spPr>
            <p:style>
              <a:lnRef idx="1">
                <a:schemeClr val="accent1"/>
              </a:lnRef>
              <a:fillRef idx="0">
                <a:schemeClr val="accent1"/>
              </a:fillRef>
              <a:effectRef idx="0">
                <a:schemeClr val="accent1"/>
              </a:effectRef>
              <a:fontRef idx="minor">
                <a:schemeClr val="tx1"/>
              </a:fontRef>
            </p:style>
          </p:cxnSp>
          <p:sp>
            <p:nvSpPr>
              <p:cNvPr id="2051" name="文本框 2050"/>
              <p:cNvSpPr txBox="1"/>
              <p:nvPr/>
            </p:nvSpPr>
            <p:spPr>
              <a:xfrm>
                <a:off x="7447298" y="4902524"/>
                <a:ext cx="4102100" cy="583565"/>
              </a:xfrm>
              <a:prstGeom prst="rect">
                <a:avLst/>
              </a:prstGeom>
              <a:noFill/>
            </p:spPr>
            <p:txBody>
              <a:bodyPr wrap="square" rtlCol="0">
                <a:spAutoFit/>
              </a:bodyPr>
              <a:p>
                <a:r>
                  <a:rPr lang="zh-CN" altLang="en-US" sz="1600" b="1" dirty="0">
                    <a:latin typeface="+mn-ea"/>
                  </a:rPr>
                  <a:t>气体灭火系统：图书馆（档案馆）、教师公寓配电房、文学院新闻传播实验室</a:t>
                </a:r>
                <a:endParaRPr lang="zh-CN" altLang="en-US" sz="1600" b="1" dirty="0"/>
              </a:p>
            </p:txBody>
          </p:sp>
        </p:grpSp>
        <p:pic>
          <p:nvPicPr>
            <p:cNvPr id="31" name="图片 30"/>
            <p:cNvPicPr>
              <a:picLocks noChangeAspect="1"/>
            </p:cNvPicPr>
            <p:nvPr/>
          </p:nvPicPr>
          <p:blipFill>
            <a:blip r:embed="rId10" cstate="print">
              <a:biLevel thresh="75000"/>
              <a:extLst>
                <a:ext uri="{28A0092B-C50C-407E-A947-70E740481C1C}">
                  <a14:useLocalDpi xmlns:a14="http://schemas.microsoft.com/office/drawing/2010/main" val="0"/>
                </a:ext>
              </a:extLst>
            </a:blip>
            <a:stretch>
              <a:fillRect/>
            </a:stretch>
          </p:blipFill>
          <p:spPr>
            <a:xfrm>
              <a:off x="6504685" y="4946642"/>
              <a:ext cx="755174" cy="495779"/>
            </a:xfrm>
            <a:prstGeom prst="rect">
              <a:avLst/>
            </a:prstGeom>
          </p:spPr>
        </p:pic>
      </p:grpSp>
      <p:sp>
        <p:nvSpPr>
          <p:cNvPr id="3" name="文本框 2"/>
          <p:cNvSpPr txBox="1"/>
          <p:nvPr/>
        </p:nvSpPr>
        <p:spPr>
          <a:xfrm>
            <a:off x="6504908" y="1276683"/>
            <a:ext cx="2824480" cy="337185"/>
          </a:xfrm>
          <a:prstGeom prst="rect">
            <a:avLst/>
          </a:prstGeom>
          <a:noFill/>
        </p:spPr>
        <p:txBody>
          <a:bodyPr wrap="none" rtlCol="0">
            <a:spAutoFit/>
          </a:bodyPr>
          <a:p>
            <a:r>
              <a:rPr lang="zh-CN" altLang="en-US" sz="1600" b="1" dirty="0">
                <a:latin typeface="+mn-ea"/>
              </a:rPr>
              <a:t>室外消火栓系统：各楼栋周围</a:t>
            </a:r>
            <a:endParaRPr lang="zh-CN" altLang="en-US" sz="16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
                                        <p:tgtEl>
                                          <p:spTgt spid="4"/>
                                        </p:tgtEl>
                                      </p:cBhvr>
                                    </p:animEffect>
                                    <p:anim calcmode="lin" valueType="num">
                                      <p:cBhvr>
                                        <p:cTn id="8" dur="200" fill="hold"/>
                                        <p:tgtEl>
                                          <p:spTgt spid="4"/>
                                        </p:tgtEl>
                                        <p:attrNameLst>
                                          <p:attrName>ppt_x</p:attrName>
                                        </p:attrNameLst>
                                      </p:cBhvr>
                                      <p:tavLst>
                                        <p:tav tm="0">
                                          <p:val>
                                            <p:strVal val="#ppt_x"/>
                                          </p:val>
                                        </p:tav>
                                        <p:tav tm="100000">
                                          <p:val>
                                            <p:strVal val="#ppt_x"/>
                                          </p:val>
                                        </p:tav>
                                      </p:tavLst>
                                    </p:anim>
                                    <p:anim calcmode="lin" valueType="num">
                                      <p:cBhvr>
                                        <p:cTn id="9" dur="2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p:cTn id="13" dur="400" fill="hold"/>
                                        <p:tgtEl>
                                          <p:spTgt spid="2050"/>
                                        </p:tgtEl>
                                        <p:attrNameLst>
                                          <p:attrName>ppt_w</p:attrName>
                                        </p:attrNameLst>
                                      </p:cBhvr>
                                      <p:tavLst>
                                        <p:tav tm="0">
                                          <p:val>
                                            <p:fltVal val="0"/>
                                          </p:val>
                                        </p:tav>
                                        <p:tav tm="100000">
                                          <p:val>
                                            <p:strVal val="#ppt_w"/>
                                          </p:val>
                                        </p:tav>
                                      </p:tavLst>
                                    </p:anim>
                                    <p:anim calcmode="lin" valueType="num">
                                      <p:cBhvr>
                                        <p:cTn id="14" dur="400" fill="hold"/>
                                        <p:tgtEl>
                                          <p:spTgt spid="2050"/>
                                        </p:tgtEl>
                                        <p:attrNameLst>
                                          <p:attrName>ppt_h</p:attrName>
                                        </p:attrNameLst>
                                      </p:cBhvr>
                                      <p:tavLst>
                                        <p:tav tm="0">
                                          <p:val>
                                            <p:fltVal val="0"/>
                                          </p:val>
                                        </p:tav>
                                        <p:tav tm="100000">
                                          <p:val>
                                            <p:strVal val="#ppt_h"/>
                                          </p:val>
                                        </p:tav>
                                      </p:tavLst>
                                    </p:anim>
                                    <p:animEffect transition="in" filter="fade">
                                      <p:cBhvr>
                                        <p:cTn id="15" dur="400"/>
                                        <p:tgtEl>
                                          <p:spTgt spid="2050"/>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200"/>
                                        <p:tgtEl>
                                          <p:spTgt spid="40"/>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200"/>
                                        <p:tgtEl>
                                          <p:spTgt spid="21"/>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200"/>
                                        <p:tgtEl>
                                          <p:spTgt spid="23"/>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200"/>
                                        <p:tgtEl>
                                          <p:spTgt spid="28"/>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200"/>
                                        <p:tgtEl>
                                          <p:spTgt spid="30"/>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200"/>
                                        <p:tgtEl>
                                          <p:spTgt spid="29"/>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200"/>
                                        <p:tgtEl>
                                          <p:spTgt spid="5"/>
                                        </p:tgtEl>
                                      </p:cBhvr>
                                    </p:animEffect>
                                  </p:childTnLst>
                                </p:cTn>
                              </p:par>
                            </p:childTnLst>
                          </p:cTn>
                        </p:par>
                        <p:par>
                          <p:cTn id="44" fill="hold">
                            <p:stCondLst>
                              <p:cond delay="45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300"/>
                                        <p:tgtEl>
                                          <p:spTgt spid="15"/>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300"/>
                                        <p:tgtEl>
                                          <p:spTgt spid="9"/>
                                        </p:tgtEl>
                                      </p:cBhvr>
                                    </p:animEffect>
                                  </p:childTnLst>
                                </p:cTn>
                              </p:par>
                            </p:childTnLst>
                          </p:cTn>
                        </p:par>
                        <p:par>
                          <p:cTn id="52" fill="hold">
                            <p:stCondLst>
                              <p:cond delay="5500"/>
                            </p:stCondLst>
                            <p:childTnLst>
                              <p:par>
                                <p:cTn id="53" presetID="22" presetClass="entr" presetSubtype="8" fill="hold"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left)">
                                      <p:cBhvr>
                                        <p:cTn id="55" dur="300"/>
                                        <p:tgtEl>
                                          <p:spTgt spid="10"/>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300"/>
                                        <p:tgtEl>
                                          <p:spTgt spid="26"/>
                                        </p:tgtEl>
                                      </p:cBhvr>
                                    </p:animEffect>
                                  </p:childTnLst>
                                </p:cTn>
                              </p:par>
                            </p:childTnLst>
                          </p:cTn>
                        </p:par>
                        <p:par>
                          <p:cTn id="60" fill="hold">
                            <p:stCondLst>
                              <p:cond delay="6500"/>
                            </p:stCondLst>
                            <p:childTnLst>
                              <p:par>
                                <p:cTn id="61" presetID="22" presetClass="entr" presetSubtype="2" fill="hold"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300"/>
                                        <p:tgtEl>
                                          <p:spTgt spid="14"/>
                                        </p:tgtEl>
                                      </p:cBhvr>
                                    </p:animEffect>
                                  </p:childTnLst>
                                </p:cTn>
                              </p:par>
                            </p:childTnLst>
                          </p:cTn>
                        </p:par>
                        <p:par>
                          <p:cTn id="64" fill="hold">
                            <p:stCondLst>
                              <p:cond delay="7000"/>
                            </p:stCondLst>
                            <p:childTnLst>
                              <p:par>
                                <p:cTn id="65" presetID="22" presetClass="entr" presetSubtype="2" fill="hold"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right)">
                                      <p:cBhvr>
                                        <p:cTn id="67" dur="300"/>
                                        <p:tgtEl>
                                          <p:spTgt spid="16"/>
                                        </p:tgtEl>
                                      </p:cBhvr>
                                    </p:animEffect>
                                  </p:childTnLst>
                                </p:cTn>
                              </p:par>
                            </p:childTnLst>
                          </p:cTn>
                        </p:par>
                        <p:par>
                          <p:cTn id="68" fill="hold">
                            <p:stCondLst>
                              <p:cond delay="7500"/>
                            </p:stCondLst>
                            <p:childTnLst>
                              <p:par>
                                <p:cTn id="69" presetID="22" presetClass="entr" presetSubtype="2" fill="hold" nodeType="after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wipe(right)">
                                      <p:cBhvr>
                                        <p:cTn id="71" dur="3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21" grpId="0" bldLvl="0" animBg="1"/>
      <p:bldP spid="23" grpId="0" bldLvl="0" animBg="1"/>
      <p:bldP spid="28" grpId="0" bldLvl="0" animBg="1"/>
      <p:bldP spid="29" grpId="0" bldLvl="0" animBg="1"/>
      <p:bldP spid="30" grpId="0" bldLvl="0" animBg="1"/>
      <p:bldP spid="40"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平行四边形 11"/>
          <p:cNvSpPr/>
          <p:nvPr/>
        </p:nvSpPr>
        <p:spPr>
          <a:xfrm>
            <a:off x="1598295" y="137160"/>
            <a:ext cx="225425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2863087" y="3586031"/>
            <a:ext cx="1188085" cy="460375"/>
          </a:xfrm>
          <a:prstGeom prst="rect">
            <a:avLst/>
          </a:prstGeom>
        </p:spPr>
        <p:txBody>
          <a:bodyPr wrap="none">
            <a:spAutoFit/>
          </a:bodyPr>
          <a:p>
            <a:r>
              <a:rPr lang="en-US" altLang="zh-CN" sz="2400" b="1" kern="100" dirty="0">
                <a:latin typeface="微软雅黑" panose="020B0503020204020204" charset="-122"/>
                <a:ea typeface="微软雅黑" panose="020B0503020204020204" charset="-122"/>
                <a:cs typeface="Times New Roman" panose="02020603050405020304" pitchFamily="18" charset="0"/>
              </a:rPr>
              <a:t> </a:t>
            </a:r>
            <a:r>
              <a:rPr lang="zh-CN" altLang="en-US" sz="2400" kern="100" dirty="0">
                <a:latin typeface="微软雅黑" panose="020B0503020204020204" charset="-122"/>
                <a:ea typeface="微软雅黑" panose="020B0503020204020204" charset="-122"/>
                <a:cs typeface="Times New Roman" panose="02020603050405020304" pitchFamily="18" charset="0"/>
              </a:rPr>
              <a:t>消火栓</a:t>
            </a:r>
            <a:endParaRPr lang="zh-CN" altLang="en-US" sz="2400" kern="100" dirty="0">
              <a:latin typeface="微软雅黑" panose="020B0503020204020204" charset="-122"/>
              <a:ea typeface="微软雅黑" panose="020B0503020204020204" charset="-122"/>
              <a:cs typeface="Times New Roman" panose="02020603050405020304" pitchFamily="18" charset="0"/>
            </a:endParaRPr>
          </a:p>
        </p:txBody>
      </p:sp>
      <p:sp>
        <p:nvSpPr>
          <p:cNvPr id="6" name="矩形 5"/>
          <p:cNvSpPr/>
          <p:nvPr/>
        </p:nvSpPr>
        <p:spPr>
          <a:xfrm>
            <a:off x="1680886" y="252559"/>
            <a:ext cx="2011680" cy="368300"/>
          </a:xfrm>
          <a:prstGeom prst="rect">
            <a:avLst/>
          </a:prstGeom>
          <a:effectLst/>
        </p:spPr>
        <p:txBody>
          <a:bodyPr wrap="none">
            <a:spAutoFit/>
          </a:bodyPr>
          <a:p>
            <a:r>
              <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内部消防设施情况</a:t>
            </a:r>
            <a:endPar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147185" y="1639570"/>
            <a:ext cx="3011170" cy="4015740"/>
          </a:xfrm>
          <a:prstGeom prst="rect">
            <a:avLst/>
          </a:prstGeom>
        </p:spPr>
      </p:pic>
      <p:sp>
        <p:nvSpPr>
          <p:cNvPr id="3" name="矩形 2"/>
          <p:cNvSpPr/>
          <p:nvPr/>
        </p:nvSpPr>
        <p:spPr>
          <a:xfrm>
            <a:off x="3137535" y="2416175"/>
            <a:ext cx="792480" cy="460375"/>
          </a:xfrm>
          <a:prstGeom prst="rect">
            <a:avLst/>
          </a:prstGeom>
        </p:spPr>
        <p:txBody>
          <a:bodyPr wrap="none" rtlCol="0">
            <a:spAutoFit/>
          </a:bodyPr>
          <a:p>
            <a:pPr lvl="0" algn="l">
              <a:buClrTx/>
              <a:buSzTx/>
              <a:buFontTx/>
            </a:pPr>
            <a:r>
              <a:rPr lang="en-US" altLang="zh-CN" sz="2400" kern="100" dirty="0">
                <a:latin typeface="微软雅黑" panose="020B0503020204020204" charset="-122"/>
                <a:ea typeface="微软雅黑" panose="020B0503020204020204" charset="-122"/>
                <a:cs typeface="Times New Roman" panose="02020603050405020304" pitchFamily="18" charset="0"/>
                <a:sym typeface="+mn-ea"/>
              </a:rPr>
              <a:t>枪头</a:t>
            </a:r>
            <a:endParaRPr lang="en-US" altLang="zh-CN" sz="2400" kern="100" dirty="0">
              <a:latin typeface="微软雅黑" panose="020B0503020204020204" charset="-122"/>
              <a:ea typeface="微软雅黑" panose="020B0503020204020204" charset="-122"/>
              <a:cs typeface="Times New Roman" panose="02020603050405020304" pitchFamily="18" charset="0"/>
              <a:sym typeface="+mn-ea"/>
            </a:endParaRPr>
          </a:p>
        </p:txBody>
      </p:sp>
      <p:sp>
        <p:nvSpPr>
          <p:cNvPr id="7" name="矩形 6"/>
          <p:cNvSpPr/>
          <p:nvPr/>
        </p:nvSpPr>
        <p:spPr>
          <a:xfrm>
            <a:off x="7769225" y="2416175"/>
            <a:ext cx="792480" cy="460375"/>
          </a:xfrm>
          <a:prstGeom prst="rect">
            <a:avLst/>
          </a:prstGeom>
        </p:spPr>
        <p:txBody>
          <a:bodyPr wrap="none" rtlCol="0">
            <a:spAutoFit/>
          </a:bodyPr>
          <a:p>
            <a:pPr lvl="0" algn="l">
              <a:buClrTx/>
              <a:buSzTx/>
              <a:buFontTx/>
            </a:pPr>
            <a:r>
              <a:rPr lang="en-US" altLang="zh-CN" sz="2400" kern="100" dirty="0">
                <a:latin typeface="微软雅黑" panose="020B0503020204020204" charset="-122"/>
                <a:ea typeface="微软雅黑" panose="020B0503020204020204" charset="-122"/>
                <a:cs typeface="Times New Roman" panose="02020603050405020304" pitchFamily="18" charset="0"/>
                <a:sym typeface="+mn-ea"/>
              </a:rPr>
              <a:t>水带</a:t>
            </a:r>
            <a:endParaRPr lang="en-US" altLang="zh-CN" sz="2400" kern="100" dirty="0">
              <a:latin typeface="微软雅黑" panose="020B0503020204020204" charset="-122"/>
              <a:ea typeface="微软雅黑" panose="020B0503020204020204" charset="-122"/>
              <a:cs typeface="Times New Roman" panose="02020603050405020304" pitchFamily="18" charset="0"/>
              <a:sym typeface="+mn-ea"/>
            </a:endParaRPr>
          </a:p>
        </p:txBody>
      </p:sp>
      <p:sp>
        <p:nvSpPr>
          <p:cNvPr id="8" name="矩形 7"/>
          <p:cNvSpPr/>
          <p:nvPr/>
        </p:nvSpPr>
        <p:spPr>
          <a:xfrm>
            <a:off x="7540625" y="4749165"/>
            <a:ext cx="1097280" cy="460375"/>
          </a:xfrm>
          <a:prstGeom prst="rect">
            <a:avLst/>
          </a:prstGeom>
        </p:spPr>
        <p:txBody>
          <a:bodyPr wrap="none" rtlCol="0">
            <a:spAutoFit/>
          </a:bodyPr>
          <a:p>
            <a:pPr lvl="0" algn="l">
              <a:buClrTx/>
              <a:buSzTx/>
              <a:buFontTx/>
            </a:pPr>
            <a:r>
              <a:rPr lang="en-US" altLang="zh-CN" sz="2400" kern="100" dirty="0">
                <a:latin typeface="微软雅黑" panose="020B0503020204020204" charset="-122"/>
                <a:ea typeface="微软雅黑" panose="020B0503020204020204" charset="-122"/>
                <a:cs typeface="Times New Roman" panose="02020603050405020304" pitchFamily="18" charset="0"/>
                <a:sym typeface="+mn-ea"/>
              </a:rPr>
              <a:t>灭火器</a:t>
            </a:r>
            <a:endParaRPr lang="en-US" altLang="zh-CN" sz="2400" kern="100" dirty="0">
              <a:latin typeface="微软雅黑" panose="020B0503020204020204" charset="-122"/>
              <a:ea typeface="微软雅黑" panose="020B0503020204020204" charset="-122"/>
              <a:cs typeface="Times New Roman" panose="02020603050405020304" pitchFamily="18" charset="0"/>
              <a:sym typeface="+mn-ea"/>
            </a:endParaRPr>
          </a:p>
        </p:txBody>
      </p:sp>
      <p:cxnSp>
        <p:nvCxnSpPr>
          <p:cNvPr id="9" name="直接连接符 8"/>
          <p:cNvCxnSpPr/>
          <p:nvPr/>
        </p:nvCxnSpPr>
        <p:spPr>
          <a:xfrm>
            <a:off x="5615305" y="2625725"/>
            <a:ext cx="2138045" cy="0"/>
          </a:xfrm>
          <a:prstGeom prst="line">
            <a:avLst/>
          </a:prstGeom>
          <a:ln w="28575" cmpd="dbl">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接连接符 9"/>
          <p:cNvCxnSpPr>
            <a:endCxn id="8" idx="1"/>
          </p:cNvCxnSpPr>
          <p:nvPr/>
        </p:nvCxnSpPr>
        <p:spPr>
          <a:xfrm>
            <a:off x="5445760" y="4894580"/>
            <a:ext cx="2094865" cy="85090"/>
          </a:xfrm>
          <a:prstGeom prst="line">
            <a:avLst/>
          </a:prstGeom>
          <a:ln w="28575" cmpd="dbl">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051300" y="3621405"/>
            <a:ext cx="908685" cy="194945"/>
          </a:xfrm>
          <a:prstGeom prst="line">
            <a:avLst/>
          </a:prstGeom>
          <a:ln w="28575" cmpd="dbl">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52545" y="2784475"/>
            <a:ext cx="852805" cy="229870"/>
          </a:xfrm>
          <a:prstGeom prst="line">
            <a:avLst/>
          </a:prstGeom>
          <a:ln w="28575" cmpd="dbl">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4799330" y="1059180"/>
            <a:ext cx="1706880" cy="460375"/>
          </a:xfrm>
          <a:prstGeom prst="rect">
            <a:avLst/>
          </a:prstGeom>
          <a:noFill/>
        </p:spPr>
        <p:txBody>
          <a:bodyPr wrap="none" rtlCol="0">
            <a:spAutoFit/>
          </a:bodyPr>
          <a:p>
            <a:r>
              <a:rPr lang="zh-CN" altLang="en-US" sz="2400" b="1"/>
              <a:t>室内消火栓</a:t>
            </a:r>
            <a:endParaRPr lang="zh-CN" altLang="en-US" sz="2400" b="1"/>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
                                        <p:tgtEl>
                                          <p:spTgt spid="4"/>
                                        </p:tgtEl>
                                      </p:cBhvr>
                                    </p:animEffect>
                                    <p:anim calcmode="lin" valueType="num">
                                      <p:cBhvr>
                                        <p:cTn id="8" dur="200" fill="hold"/>
                                        <p:tgtEl>
                                          <p:spTgt spid="4"/>
                                        </p:tgtEl>
                                        <p:attrNameLst>
                                          <p:attrName>ppt_x</p:attrName>
                                        </p:attrNameLst>
                                      </p:cBhvr>
                                      <p:tavLst>
                                        <p:tav tm="0">
                                          <p:val>
                                            <p:strVal val="#ppt_x"/>
                                          </p:val>
                                        </p:tav>
                                        <p:tav tm="100000">
                                          <p:val>
                                            <p:strVal val="#ppt_x"/>
                                          </p:val>
                                        </p:tav>
                                      </p:tavLst>
                                    </p:anim>
                                    <p:anim calcmode="lin" valueType="num">
                                      <p:cBhvr>
                                        <p:cTn id="9" dur="2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
                                        <p:tgtEl>
                                          <p:spTgt spid="6"/>
                                        </p:tgtEl>
                                      </p:cBhvr>
                                    </p:animEffect>
                                    <p:anim calcmode="lin" valueType="num">
                                      <p:cBhvr>
                                        <p:cTn id="14" dur="200" fill="hold"/>
                                        <p:tgtEl>
                                          <p:spTgt spid="6"/>
                                        </p:tgtEl>
                                        <p:attrNameLst>
                                          <p:attrName>ppt_x</p:attrName>
                                        </p:attrNameLst>
                                      </p:cBhvr>
                                      <p:tavLst>
                                        <p:tav tm="0">
                                          <p:val>
                                            <p:strVal val="#ppt_x"/>
                                          </p:val>
                                        </p:tav>
                                        <p:tav tm="100000">
                                          <p:val>
                                            <p:strVal val="#ppt_x"/>
                                          </p:val>
                                        </p:tav>
                                      </p:tavLst>
                                    </p:anim>
                                    <p:anim calcmode="lin" valueType="num">
                                      <p:cBhvr>
                                        <p:cTn id="15" dur="2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rcRect t="24247" b="40710"/>
          <a:stretch>
            <a:fillRect/>
          </a:stretch>
        </p:blipFill>
        <p:spPr>
          <a:xfrm>
            <a:off x="1234440" y="2262505"/>
            <a:ext cx="4319270" cy="2018030"/>
          </a:xfrm>
          <a:prstGeom prst="rect">
            <a:avLst/>
          </a:prstGeom>
        </p:spPr>
      </p:pic>
      <p:pic>
        <p:nvPicPr>
          <p:cNvPr id="6" name="图片 5"/>
          <p:cNvPicPr>
            <a:picLocks noChangeAspect="1"/>
          </p:cNvPicPr>
          <p:nvPr/>
        </p:nvPicPr>
        <p:blipFill>
          <a:blip r:embed="rId2"/>
          <a:srcRect l="-211" t="23403" r="211" b="24777"/>
          <a:stretch>
            <a:fillRect/>
          </a:stretch>
        </p:blipFill>
        <p:spPr>
          <a:xfrm>
            <a:off x="5894070" y="2262505"/>
            <a:ext cx="5256530" cy="2508250"/>
          </a:xfrm>
          <a:prstGeom prst="rect">
            <a:avLst/>
          </a:prstGeom>
        </p:spPr>
      </p:pic>
      <p:sp>
        <p:nvSpPr>
          <p:cNvPr id="7" name="文本框 6"/>
          <p:cNvSpPr txBox="1"/>
          <p:nvPr/>
        </p:nvSpPr>
        <p:spPr>
          <a:xfrm>
            <a:off x="1377315" y="4770755"/>
            <a:ext cx="1325880" cy="368300"/>
          </a:xfrm>
          <a:prstGeom prst="rect">
            <a:avLst/>
          </a:prstGeom>
          <a:noFill/>
        </p:spPr>
        <p:txBody>
          <a:bodyPr wrap="none" rtlCol="0">
            <a:spAutoFit/>
          </a:bodyPr>
          <a:p>
            <a:r>
              <a:rPr lang="zh-CN" altLang="zh-CN"/>
              <a:t>楼层报警器</a:t>
            </a:r>
            <a:endParaRPr lang="zh-CN" altLang="zh-CN"/>
          </a:p>
        </p:txBody>
      </p:sp>
      <p:sp>
        <p:nvSpPr>
          <p:cNvPr id="8" name="文本框 7"/>
          <p:cNvSpPr txBox="1"/>
          <p:nvPr/>
        </p:nvSpPr>
        <p:spPr>
          <a:xfrm>
            <a:off x="3804920" y="4770755"/>
            <a:ext cx="1554480" cy="368300"/>
          </a:xfrm>
          <a:prstGeom prst="rect">
            <a:avLst/>
          </a:prstGeom>
          <a:noFill/>
        </p:spPr>
        <p:txBody>
          <a:bodyPr wrap="none" rtlCol="0">
            <a:spAutoFit/>
          </a:bodyPr>
          <a:p>
            <a:r>
              <a:rPr lang="zh-CN" altLang="zh-CN"/>
              <a:t>手动报警按钮</a:t>
            </a:r>
            <a:endParaRPr lang="zh-CN" altLang="zh-CN"/>
          </a:p>
        </p:txBody>
      </p:sp>
      <p:sp>
        <p:nvSpPr>
          <p:cNvPr id="9" name="文本框 8"/>
          <p:cNvSpPr txBox="1"/>
          <p:nvPr/>
        </p:nvSpPr>
        <p:spPr>
          <a:xfrm>
            <a:off x="6658610" y="5139055"/>
            <a:ext cx="1325880" cy="368300"/>
          </a:xfrm>
          <a:prstGeom prst="rect">
            <a:avLst/>
          </a:prstGeom>
          <a:noFill/>
        </p:spPr>
        <p:txBody>
          <a:bodyPr wrap="none" rtlCol="0">
            <a:spAutoFit/>
          </a:bodyPr>
          <a:p>
            <a:r>
              <a:rPr lang="zh-CN" altLang="zh-CN"/>
              <a:t>疏散指示牌</a:t>
            </a:r>
            <a:endParaRPr lang="zh-CN" altLang="zh-CN"/>
          </a:p>
        </p:txBody>
      </p:sp>
      <p:sp>
        <p:nvSpPr>
          <p:cNvPr id="10" name="文本框 9"/>
          <p:cNvSpPr txBox="1"/>
          <p:nvPr/>
        </p:nvSpPr>
        <p:spPr>
          <a:xfrm>
            <a:off x="9189720" y="1586230"/>
            <a:ext cx="1325880" cy="368300"/>
          </a:xfrm>
          <a:prstGeom prst="rect">
            <a:avLst/>
          </a:prstGeom>
          <a:noFill/>
        </p:spPr>
        <p:txBody>
          <a:bodyPr wrap="none" rtlCol="0">
            <a:spAutoFit/>
          </a:bodyPr>
          <a:p>
            <a:r>
              <a:rPr lang="zh-CN" altLang="zh-CN"/>
              <a:t>应急照明灯</a:t>
            </a:r>
            <a:endParaRPr lang="zh-CN" altLang="zh-CN"/>
          </a:p>
        </p:txBody>
      </p:sp>
      <p:cxnSp>
        <p:nvCxnSpPr>
          <p:cNvPr id="11" name="直接连接符 10"/>
          <p:cNvCxnSpPr/>
          <p:nvPr/>
        </p:nvCxnSpPr>
        <p:spPr>
          <a:xfrm>
            <a:off x="2070100" y="3851910"/>
            <a:ext cx="0" cy="862330"/>
          </a:xfrm>
          <a:prstGeom prst="line">
            <a:avLst/>
          </a:prstGeom>
          <a:ln w="28575" cmpd="sng">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 name="直接连接符 11"/>
          <p:cNvCxnSpPr>
            <a:endCxn id="8" idx="0"/>
          </p:cNvCxnSpPr>
          <p:nvPr/>
        </p:nvCxnSpPr>
        <p:spPr>
          <a:xfrm flipH="1">
            <a:off x="4582160" y="3851910"/>
            <a:ext cx="177165" cy="918845"/>
          </a:xfrm>
          <a:prstGeom prst="line">
            <a:avLst/>
          </a:prstGeom>
          <a:ln w="28575" cmpd="sng">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 name="直接连接符 12"/>
          <p:cNvCxnSpPr>
            <a:endCxn id="9" idx="0"/>
          </p:cNvCxnSpPr>
          <p:nvPr/>
        </p:nvCxnSpPr>
        <p:spPr>
          <a:xfrm flipH="1">
            <a:off x="7321550" y="3839845"/>
            <a:ext cx="904875" cy="1299210"/>
          </a:xfrm>
          <a:prstGeom prst="line">
            <a:avLst/>
          </a:prstGeom>
          <a:ln w="28575" cmpd="sng">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8809355" y="1954530"/>
            <a:ext cx="1043305" cy="1242060"/>
          </a:xfrm>
          <a:prstGeom prst="line">
            <a:avLst/>
          </a:prstGeom>
          <a:ln w="28575" cmpd="sng">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5" name="平行四边形 14"/>
          <p:cNvSpPr/>
          <p:nvPr/>
        </p:nvSpPr>
        <p:spPr>
          <a:xfrm>
            <a:off x="1598295" y="137160"/>
            <a:ext cx="225425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矩形 15"/>
          <p:cNvSpPr/>
          <p:nvPr/>
        </p:nvSpPr>
        <p:spPr>
          <a:xfrm>
            <a:off x="1680886" y="252559"/>
            <a:ext cx="2011680" cy="368300"/>
          </a:xfrm>
          <a:prstGeom prst="rect">
            <a:avLst/>
          </a:prstGeom>
          <a:effectLst/>
        </p:spPr>
        <p:txBody>
          <a:bodyPr wrap="none">
            <a:spAutoFit/>
          </a:bodyPr>
          <a:p>
            <a:r>
              <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内部消防设施情况</a:t>
            </a:r>
            <a:endPar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200"/>
                                        <p:tgtEl>
                                          <p:spTgt spid="16"/>
                                        </p:tgtEl>
                                      </p:cBhvr>
                                    </p:animEffect>
                                    <p:anim calcmode="lin" valueType="num">
                                      <p:cBhvr>
                                        <p:cTn id="8" dur="200" fill="hold"/>
                                        <p:tgtEl>
                                          <p:spTgt spid="16"/>
                                        </p:tgtEl>
                                        <p:attrNameLst>
                                          <p:attrName>ppt_x</p:attrName>
                                        </p:attrNameLst>
                                      </p:cBhvr>
                                      <p:tavLst>
                                        <p:tav tm="0">
                                          <p:val>
                                            <p:strVal val="#ppt_x"/>
                                          </p:val>
                                        </p:tav>
                                        <p:tav tm="100000">
                                          <p:val>
                                            <p:strVal val="#ppt_x"/>
                                          </p:val>
                                        </p:tav>
                                      </p:tavLst>
                                    </p:anim>
                                    <p:anim calcmode="lin" valueType="num">
                                      <p:cBhvr>
                                        <p:cTn id="9" dur="2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平行四边形 11"/>
          <p:cNvSpPr/>
          <p:nvPr/>
        </p:nvSpPr>
        <p:spPr>
          <a:xfrm>
            <a:off x="1598295" y="137160"/>
            <a:ext cx="225425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矩形 5"/>
          <p:cNvSpPr/>
          <p:nvPr/>
        </p:nvSpPr>
        <p:spPr>
          <a:xfrm>
            <a:off x="1680886" y="252559"/>
            <a:ext cx="2011680" cy="368300"/>
          </a:xfrm>
          <a:prstGeom prst="rect">
            <a:avLst/>
          </a:prstGeom>
          <a:effectLst/>
        </p:spPr>
        <p:txBody>
          <a:bodyPr wrap="none">
            <a:spAutoFit/>
          </a:bodyPr>
          <a:p>
            <a:r>
              <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内部消防设施情况</a:t>
            </a:r>
            <a:endPar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6550025" y="1379220"/>
            <a:ext cx="3493135" cy="4658360"/>
          </a:xfrm>
          <a:prstGeom prst="rect">
            <a:avLst/>
          </a:prstGeom>
        </p:spPr>
      </p:pic>
      <p:pic>
        <p:nvPicPr>
          <p:cNvPr id="7" name="图片 6"/>
          <p:cNvPicPr>
            <a:picLocks noChangeAspect="1"/>
          </p:cNvPicPr>
          <p:nvPr/>
        </p:nvPicPr>
        <p:blipFill>
          <a:blip r:embed="rId2"/>
          <a:stretch>
            <a:fillRect/>
          </a:stretch>
        </p:blipFill>
        <p:spPr>
          <a:xfrm>
            <a:off x="2214880" y="1444625"/>
            <a:ext cx="3444240" cy="4592955"/>
          </a:xfrm>
          <a:prstGeom prst="rect">
            <a:avLst/>
          </a:prstGeom>
        </p:spPr>
      </p:pic>
      <p:sp>
        <p:nvSpPr>
          <p:cNvPr id="8" name="文本框 7"/>
          <p:cNvSpPr txBox="1"/>
          <p:nvPr/>
        </p:nvSpPr>
        <p:spPr>
          <a:xfrm>
            <a:off x="5318760" y="877570"/>
            <a:ext cx="1554480" cy="368300"/>
          </a:xfrm>
          <a:prstGeom prst="rect">
            <a:avLst/>
          </a:prstGeom>
          <a:noFill/>
        </p:spPr>
        <p:txBody>
          <a:bodyPr wrap="none" rtlCol="0">
            <a:spAutoFit/>
          </a:bodyPr>
          <a:p>
            <a:r>
              <a:rPr lang="zh-CN" altLang="zh-CN"/>
              <a:t>气体灭火装置</a:t>
            </a:r>
            <a:endParaRPr lang="zh-CN" altLang="zh-C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
                                        <p:tgtEl>
                                          <p:spTgt spid="6"/>
                                        </p:tgtEl>
                                      </p:cBhvr>
                                    </p:animEffect>
                                    <p:anim calcmode="lin" valueType="num">
                                      <p:cBhvr>
                                        <p:cTn id="8" dur="200" fill="hold"/>
                                        <p:tgtEl>
                                          <p:spTgt spid="6"/>
                                        </p:tgtEl>
                                        <p:attrNameLst>
                                          <p:attrName>ppt_x</p:attrName>
                                        </p:attrNameLst>
                                      </p:cBhvr>
                                      <p:tavLst>
                                        <p:tav tm="0">
                                          <p:val>
                                            <p:strVal val="#ppt_x"/>
                                          </p:val>
                                        </p:tav>
                                        <p:tav tm="100000">
                                          <p:val>
                                            <p:strVal val="#ppt_x"/>
                                          </p:val>
                                        </p:tav>
                                      </p:tavLst>
                                    </p:anim>
                                    <p:anim calcmode="lin" valueType="num">
                                      <p:cBhvr>
                                        <p:cTn id="9" dur="2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平行四边形 11"/>
          <p:cNvSpPr/>
          <p:nvPr/>
        </p:nvSpPr>
        <p:spPr>
          <a:xfrm>
            <a:off x="1598295" y="137160"/>
            <a:ext cx="225425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矩形 5"/>
          <p:cNvSpPr/>
          <p:nvPr/>
        </p:nvSpPr>
        <p:spPr>
          <a:xfrm>
            <a:off x="1680886" y="252559"/>
            <a:ext cx="2011680" cy="368300"/>
          </a:xfrm>
          <a:prstGeom prst="rect">
            <a:avLst/>
          </a:prstGeom>
          <a:effectLst/>
        </p:spPr>
        <p:txBody>
          <a:bodyPr wrap="none">
            <a:spAutoFit/>
          </a:bodyPr>
          <a:p>
            <a:r>
              <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内部消防设施情况</a:t>
            </a:r>
            <a:endPar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pic>
        <p:nvPicPr>
          <p:cNvPr id="3" name="图片 2"/>
          <p:cNvPicPr>
            <a:picLocks noChangeAspect="1"/>
          </p:cNvPicPr>
          <p:nvPr/>
        </p:nvPicPr>
        <p:blipFill>
          <a:blip r:embed="rId1"/>
          <a:srcRect l="222" t="27875" r="-222" b="25500"/>
          <a:stretch>
            <a:fillRect/>
          </a:stretch>
        </p:blipFill>
        <p:spPr>
          <a:xfrm>
            <a:off x="3238500" y="1925320"/>
            <a:ext cx="5715000" cy="3552825"/>
          </a:xfrm>
          <a:prstGeom prst="rect">
            <a:avLst/>
          </a:prstGeom>
        </p:spPr>
      </p:pic>
      <p:sp>
        <p:nvSpPr>
          <p:cNvPr id="7" name="文本框 6"/>
          <p:cNvSpPr txBox="1"/>
          <p:nvPr/>
        </p:nvSpPr>
        <p:spPr>
          <a:xfrm>
            <a:off x="5433060" y="1193165"/>
            <a:ext cx="1325880" cy="368300"/>
          </a:xfrm>
          <a:prstGeom prst="rect">
            <a:avLst/>
          </a:prstGeom>
          <a:noFill/>
        </p:spPr>
        <p:txBody>
          <a:bodyPr wrap="none" rtlCol="0">
            <a:spAutoFit/>
          </a:bodyPr>
          <a:p>
            <a:r>
              <a:rPr lang="zh-CN" altLang="en-US"/>
              <a:t>强排烟装置</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
                                        <p:tgtEl>
                                          <p:spTgt spid="6"/>
                                        </p:tgtEl>
                                      </p:cBhvr>
                                    </p:animEffect>
                                    <p:anim calcmode="lin" valueType="num">
                                      <p:cBhvr>
                                        <p:cTn id="8" dur="200" fill="hold"/>
                                        <p:tgtEl>
                                          <p:spTgt spid="6"/>
                                        </p:tgtEl>
                                        <p:attrNameLst>
                                          <p:attrName>ppt_x</p:attrName>
                                        </p:attrNameLst>
                                      </p:cBhvr>
                                      <p:tavLst>
                                        <p:tav tm="0">
                                          <p:val>
                                            <p:strVal val="#ppt_x"/>
                                          </p:val>
                                        </p:tav>
                                        <p:tav tm="100000">
                                          <p:val>
                                            <p:strVal val="#ppt_x"/>
                                          </p:val>
                                        </p:tav>
                                      </p:tavLst>
                                    </p:anim>
                                    <p:anim calcmode="lin" valueType="num">
                                      <p:cBhvr>
                                        <p:cTn id="9" dur="2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平行四边形 11"/>
          <p:cNvSpPr/>
          <p:nvPr/>
        </p:nvSpPr>
        <p:spPr>
          <a:xfrm>
            <a:off x="1598295" y="137160"/>
            <a:ext cx="225425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矩形 5"/>
          <p:cNvSpPr/>
          <p:nvPr/>
        </p:nvSpPr>
        <p:spPr>
          <a:xfrm>
            <a:off x="1680886" y="252559"/>
            <a:ext cx="2011680" cy="368300"/>
          </a:xfrm>
          <a:prstGeom prst="rect">
            <a:avLst/>
          </a:prstGeom>
          <a:effectLst/>
        </p:spPr>
        <p:txBody>
          <a:bodyPr wrap="none">
            <a:spAutoFit/>
          </a:bodyPr>
          <a:p>
            <a:r>
              <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内部消防设施情况</a:t>
            </a:r>
            <a:endPar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pic>
        <p:nvPicPr>
          <p:cNvPr id="3" name="图片 2"/>
          <p:cNvPicPr>
            <a:picLocks noChangeAspect="1"/>
          </p:cNvPicPr>
          <p:nvPr/>
        </p:nvPicPr>
        <p:blipFill>
          <a:blip r:embed="rId1"/>
          <a:srcRect l="13811" t="17358" r="15300" b="39358"/>
          <a:stretch>
            <a:fillRect/>
          </a:stretch>
        </p:blipFill>
        <p:spPr>
          <a:xfrm>
            <a:off x="1598295" y="2326005"/>
            <a:ext cx="4051300" cy="3298190"/>
          </a:xfrm>
          <a:prstGeom prst="rect">
            <a:avLst/>
          </a:prstGeom>
        </p:spPr>
      </p:pic>
      <p:sp>
        <p:nvSpPr>
          <p:cNvPr id="7" name="文本框 6"/>
          <p:cNvSpPr txBox="1"/>
          <p:nvPr/>
        </p:nvSpPr>
        <p:spPr>
          <a:xfrm>
            <a:off x="2961005" y="1787525"/>
            <a:ext cx="1325880" cy="368300"/>
          </a:xfrm>
          <a:prstGeom prst="rect">
            <a:avLst/>
          </a:prstGeom>
          <a:noFill/>
        </p:spPr>
        <p:txBody>
          <a:bodyPr wrap="none" rtlCol="0">
            <a:spAutoFit/>
          </a:bodyPr>
          <a:p>
            <a:r>
              <a:rPr lang="zh-CN" altLang="en-US"/>
              <a:t>声光报警器</a:t>
            </a:r>
            <a:endParaRPr lang="zh-CN" altLang="en-US"/>
          </a:p>
        </p:txBody>
      </p:sp>
      <p:pic>
        <p:nvPicPr>
          <p:cNvPr id="8" name="图片 7"/>
          <p:cNvPicPr>
            <a:picLocks noChangeAspect="1"/>
          </p:cNvPicPr>
          <p:nvPr/>
        </p:nvPicPr>
        <p:blipFill>
          <a:blip r:embed="rId2"/>
          <a:srcRect l="20146" t="17781" r="20552" b="22393"/>
          <a:stretch>
            <a:fillRect/>
          </a:stretch>
        </p:blipFill>
        <p:spPr>
          <a:xfrm>
            <a:off x="6219825" y="2326005"/>
            <a:ext cx="4391025" cy="3322955"/>
          </a:xfrm>
          <a:prstGeom prst="rect">
            <a:avLst/>
          </a:prstGeom>
        </p:spPr>
      </p:pic>
      <p:sp>
        <p:nvSpPr>
          <p:cNvPr id="9" name="文本框 8"/>
          <p:cNvSpPr txBox="1"/>
          <p:nvPr/>
        </p:nvSpPr>
        <p:spPr>
          <a:xfrm>
            <a:off x="7831455" y="1787525"/>
            <a:ext cx="1325880" cy="368300"/>
          </a:xfrm>
          <a:prstGeom prst="rect">
            <a:avLst/>
          </a:prstGeom>
          <a:noFill/>
        </p:spPr>
        <p:txBody>
          <a:bodyPr wrap="none" rtlCol="0">
            <a:spAutoFit/>
          </a:bodyPr>
          <a:p>
            <a:r>
              <a:rPr lang="zh-CN" altLang="en-US"/>
              <a:t>烟感探测器</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
                                        <p:tgtEl>
                                          <p:spTgt spid="6"/>
                                        </p:tgtEl>
                                      </p:cBhvr>
                                    </p:animEffect>
                                    <p:anim calcmode="lin" valueType="num">
                                      <p:cBhvr>
                                        <p:cTn id="8" dur="200" fill="hold"/>
                                        <p:tgtEl>
                                          <p:spTgt spid="6"/>
                                        </p:tgtEl>
                                        <p:attrNameLst>
                                          <p:attrName>ppt_x</p:attrName>
                                        </p:attrNameLst>
                                      </p:cBhvr>
                                      <p:tavLst>
                                        <p:tav tm="0">
                                          <p:val>
                                            <p:strVal val="#ppt_x"/>
                                          </p:val>
                                        </p:tav>
                                        <p:tav tm="100000">
                                          <p:val>
                                            <p:strVal val="#ppt_x"/>
                                          </p:val>
                                        </p:tav>
                                      </p:tavLst>
                                    </p:anim>
                                    <p:anim calcmode="lin" valueType="num">
                                      <p:cBhvr>
                                        <p:cTn id="9" dur="2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平行四边形 11"/>
          <p:cNvSpPr/>
          <p:nvPr/>
        </p:nvSpPr>
        <p:spPr>
          <a:xfrm>
            <a:off x="1598295" y="137160"/>
            <a:ext cx="225425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矩形 5"/>
          <p:cNvSpPr/>
          <p:nvPr/>
        </p:nvSpPr>
        <p:spPr>
          <a:xfrm>
            <a:off x="1680886" y="252559"/>
            <a:ext cx="2011680" cy="368300"/>
          </a:xfrm>
          <a:prstGeom prst="rect">
            <a:avLst/>
          </a:prstGeom>
          <a:effectLst/>
        </p:spPr>
        <p:txBody>
          <a:bodyPr wrap="none">
            <a:spAutoFit/>
          </a:bodyPr>
          <a:p>
            <a:r>
              <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内部消防设施情况</a:t>
            </a:r>
            <a:endPar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
        <p:nvSpPr>
          <p:cNvPr id="9" name="文本框 8"/>
          <p:cNvSpPr txBox="1"/>
          <p:nvPr/>
        </p:nvSpPr>
        <p:spPr>
          <a:xfrm>
            <a:off x="9752330" y="5072380"/>
            <a:ext cx="1325880" cy="368300"/>
          </a:xfrm>
          <a:prstGeom prst="rect">
            <a:avLst/>
          </a:prstGeom>
          <a:noFill/>
        </p:spPr>
        <p:txBody>
          <a:bodyPr wrap="none" rtlCol="0">
            <a:spAutoFit/>
          </a:bodyPr>
          <a:p>
            <a:r>
              <a:rPr lang="zh-CN" altLang="en-US"/>
              <a:t>自动喷淋头</a:t>
            </a:r>
            <a:endParaRPr lang="zh-CN" altLang="en-US"/>
          </a:p>
        </p:txBody>
      </p:sp>
      <p:pic>
        <p:nvPicPr>
          <p:cNvPr id="2" name="图片 1"/>
          <p:cNvPicPr>
            <a:picLocks noChangeAspect="1"/>
          </p:cNvPicPr>
          <p:nvPr/>
        </p:nvPicPr>
        <p:blipFill>
          <a:blip r:embed="rId1"/>
          <a:srcRect l="11" t="35867" r="-11" b="150"/>
          <a:stretch>
            <a:fillRect/>
          </a:stretch>
        </p:blipFill>
        <p:spPr>
          <a:xfrm>
            <a:off x="3152140" y="1099820"/>
            <a:ext cx="5715000" cy="4875530"/>
          </a:xfrm>
          <a:prstGeom prst="rect">
            <a:avLst/>
          </a:prstGeom>
        </p:spPr>
      </p:pic>
      <p:sp>
        <p:nvSpPr>
          <p:cNvPr id="4" name="文本框 3"/>
          <p:cNvSpPr txBox="1"/>
          <p:nvPr/>
        </p:nvSpPr>
        <p:spPr>
          <a:xfrm>
            <a:off x="1009015" y="2540635"/>
            <a:ext cx="1325880" cy="368300"/>
          </a:xfrm>
          <a:prstGeom prst="rect">
            <a:avLst/>
          </a:prstGeom>
          <a:noFill/>
        </p:spPr>
        <p:txBody>
          <a:bodyPr wrap="none" rtlCol="0">
            <a:spAutoFit/>
          </a:bodyPr>
          <a:p>
            <a:r>
              <a:rPr lang="zh-CN" altLang="en-US"/>
              <a:t>温感探测器</a:t>
            </a:r>
            <a:endParaRPr lang="zh-CN" altLang="en-US"/>
          </a:p>
        </p:txBody>
      </p:sp>
      <p:sp>
        <p:nvSpPr>
          <p:cNvPr id="5" name="文本框 4"/>
          <p:cNvSpPr txBox="1"/>
          <p:nvPr/>
        </p:nvSpPr>
        <p:spPr>
          <a:xfrm>
            <a:off x="9684385" y="1939290"/>
            <a:ext cx="1325880" cy="368300"/>
          </a:xfrm>
          <a:prstGeom prst="rect">
            <a:avLst/>
          </a:prstGeom>
          <a:noFill/>
        </p:spPr>
        <p:txBody>
          <a:bodyPr wrap="none" rtlCol="0">
            <a:spAutoFit/>
          </a:bodyPr>
          <a:p>
            <a:r>
              <a:rPr lang="zh-CN" altLang="en-US"/>
              <a:t>烟感探测器</a:t>
            </a:r>
            <a:endParaRPr lang="zh-CN" altLang="en-US"/>
          </a:p>
        </p:txBody>
      </p:sp>
      <p:sp>
        <p:nvSpPr>
          <p:cNvPr id="10" name="椭圆 9"/>
          <p:cNvSpPr/>
          <p:nvPr/>
        </p:nvSpPr>
        <p:spPr>
          <a:xfrm>
            <a:off x="8467090" y="4446905"/>
            <a:ext cx="487045" cy="53467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椭圆 10"/>
          <p:cNvSpPr/>
          <p:nvPr/>
        </p:nvSpPr>
        <p:spPr>
          <a:xfrm>
            <a:off x="6311265" y="5440680"/>
            <a:ext cx="487045" cy="53467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6931660" y="1939290"/>
            <a:ext cx="693420" cy="7048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nvSpPr>
        <p:spPr>
          <a:xfrm>
            <a:off x="4805045" y="4367530"/>
            <a:ext cx="487045" cy="53467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椭圆 14"/>
          <p:cNvSpPr/>
          <p:nvPr/>
        </p:nvSpPr>
        <p:spPr>
          <a:xfrm>
            <a:off x="4502150" y="1682750"/>
            <a:ext cx="669290" cy="6248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3292475" y="4277360"/>
            <a:ext cx="560070" cy="6248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17" name="直接连接符 16"/>
          <p:cNvCxnSpPr>
            <a:stCxn id="13" idx="6"/>
          </p:cNvCxnSpPr>
          <p:nvPr/>
        </p:nvCxnSpPr>
        <p:spPr>
          <a:xfrm flipV="1">
            <a:off x="7625080" y="2176145"/>
            <a:ext cx="2164080" cy="115570"/>
          </a:xfrm>
          <a:prstGeom prst="line">
            <a:avLst/>
          </a:prstGeom>
          <a:ln w="28575" cmpd="sng">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5292090" y="2237105"/>
            <a:ext cx="4569460" cy="2325370"/>
          </a:xfrm>
          <a:prstGeom prst="line">
            <a:avLst/>
          </a:prstGeom>
          <a:ln w="28575" cmpd="sng">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6798310" y="5370195"/>
            <a:ext cx="2954020" cy="213360"/>
          </a:xfrm>
          <a:prstGeom prst="line">
            <a:avLst/>
          </a:prstGeom>
          <a:ln w="28575" cmpd="sng">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0" idx="5"/>
            <a:endCxn id="9" idx="1"/>
          </p:cNvCxnSpPr>
          <p:nvPr/>
        </p:nvCxnSpPr>
        <p:spPr>
          <a:xfrm>
            <a:off x="8883015" y="4903470"/>
            <a:ext cx="869315" cy="353060"/>
          </a:xfrm>
          <a:prstGeom prst="line">
            <a:avLst/>
          </a:prstGeom>
          <a:ln w="28575" cmpd="sng">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2334895" y="2115820"/>
            <a:ext cx="2183765" cy="528320"/>
          </a:xfrm>
          <a:prstGeom prst="line">
            <a:avLst/>
          </a:prstGeom>
          <a:ln w="28575" cmpd="sng">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22" name="直接连接符 21"/>
          <p:cNvCxnSpPr>
            <a:endCxn id="16" idx="1"/>
          </p:cNvCxnSpPr>
          <p:nvPr/>
        </p:nvCxnSpPr>
        <p:spPr>
          <a:xfrm>
            <a:off x="1851025" y="2908935"/>
            <a:ext cx="1523365" cy="1459865"/>
          </a:xfrm>
          <a:prstGeom prst="line">
            <a:avLst/>
          </a:prstGeom>
          <a:ln w="28575" cmpd="sng">
            <a:solidFill>
              <a:srgbClr val="FF0000"/>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
                                        <p:tgtEl>
                                          <p:spTgt spid="6"/>
                                        </p:tgtEl>
                                      </p:cBhvr>
                                    </p:animEffect>
                                    <p:anim calcmode="lin" valueType="num">
                                      <p:cBhvr>
                                        <p:cTn id="8" dur="200" fill="hold"/>
                                        <p:tgtEl>
                                          <p:spTgt spid="6"/>
                                        </p:tgtEl>
                                        <p:attrNameLst>
                                          <p:attrName>ppt_x</p:attrName>
                                        </p:attrNameLst>
                                      </p:cBhvr>
                                      <p:tavLst>
                                        <p:tav tm="0">
                                          <p:val>
                                            <p:strVal val="#ppt_x"/>
                                          </p:val>
                                        </p:tav>
                                        <p:tav tm="100000">
                                          <p:val>
                                            <p:strVal val="#ppt_x"/>
                                          </p:val>
                                        </p:tav>
                                      </p:tavLst>
                                    </p:anim>
                                    <p:anim calcmode="lin" valueType="num">
                                      <p:cBhvr>
                                        <p:cTn id="9" dur="2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 name="组合 5"/>
          <p:cNvGrpSpPr/>
          <p:nvPr/>
        </p:nvGrpSpPr>
        <p:grpSpPr>
          <a:xfrm>
            <a:off x="3463902" y="2548314"/>
            <a:ext cx="5284147" cy="1330750"/>
            <a:chOff x="4108427" y="2769294"/>
            <a:chExt cx="5284147" cy="1330750"/>
          </a:xfrm>
        </p:grpSpPr>
        <p:sp>
          <p:nvSpPr>
            <p:cNvPr id="16" name="文本框 15"/>
            <p:cNvSpPr txBox="1"/>
            <p:nvPr/>
          </p:nvSpPr>
          <p:spPr>
            <a:xfrm>
              <a:off x="4430192" y="2769294"/>
              <a:ext cx="2537874" cy="923330"/>
            </a:xfrm>
            <a:prstGeom prst="rect">
              <a:avLst/>
            </a:prstGeom>
            <a:noFill/>
          </p:spPr>
          <p:txBody>
            <a:bodyPr wrap="none" rtlCol="0">
              <a:spAutoFit/>
            </a:bodyPr>
            <a:p>
              <a:r>
                <a:rPr lang="en-US" altLang="zh-CN" sz="5400" dirty="0">
                  <a:gradFill>
                    <a:gsLst>
                      <a:gs pos="0">
                        <a:srgbClr val="001892"/>
                      </a:gs>
                      <a:gs pos="100000">
                        <a:srgbClr val="B80000"/>
                      </a:gs>
                    </a:gsLst>
                    <a:lin ang="5400000" scaled="0"/>
                  </a:gradFill>
                  <a:latin typeface="时尚中黑简体" pitchFamily="2" charset="-122"/>
                  <a:ea typeface="时尚中黑简体" pitchFamily="2" charset="-122"/>
                  <a:cs typeface="+mn-ea"/>
                  <a:sym typeface="庞门正道标题体" panose="02010600030101010101" pitchFamily="2" charset="-122"/>
                </a:rPr>
                <a:t>PART</a:t>
              </a:r>
              <a:r>
                <a:rPr lang="en-US" altLang="zh-CN" sz="3600" dirty="0">
                  <a:gradFill>
                    <a:gsLst>
                      <a:gs pos="0">
                        <a:srgbClr val="001892"/>
                      </a:gs>
                      <a:gs pos="100000">
                        <a:srgbClr val="B80000"/>
                      </a:gs>
                    </a:gsLst>
                    <a:lin ang="5400000" scaled="0"/>
                  </a:gradFill>
                  <a:latin typeface="时尚中黑简体" pitchFamily="2" charset="-122"/>
                  <a:ea typeface="时尚中黑简体" pitchFamily="2" charset="-122"/>
                  <a:cs typeface="+mn-ea"/>
                  <a:sym typeface="庞门正道标题体" panose="02010600030101010101" pitchFamily="2" charset="-122"/>
                </a:rPr>
                <a:t>02</a:t>
              </a:r>
              <a:endParaRPr lang="zh-CN" altLang="en-US" sz="3600" dirty="0">
                <a:gradFill>
                  <a:gsLst>
                    <a:gs pos="0">
                      <a:srgbClr val="001892"/>
                    </a:gs>
                    <a:gs pos="100000">
                      <a:srgbClr val="B80000"/>
                    </a:gs>
                  </a:gsLst>
                  <a:lin ang="5400000" scaled="0"/>
                </a:gradFill>
                <a:latin typeface="时尚中黑简体" pitchFamily="2" charset="-122"/>
                <a:ea typeface="时尚中黑简体" pitchFamily="2" charset="-122"/>
                <a:cs typeface="+mn-ea"/>
                <a:sym typeface="庞门正道标题体" panose="02010600030101010101" pitchFamily="2" charset="-122"/>
              </a:endParaRPr>
            </a:p>
          </p:txBody>
        </p:sp>
        <p:sp>
          <p:nvSpPr>
            <p:cNvPr id="7" name="文本框 6"/>
            <p:cNvSpPr txBox="1"/>
            <p:nvPr/>
          </p:nvSpPr>
          <p:spPr>
            <a:xfrm>
              <a:off x="4108427" y="3515269"/>
              <a:ext cx="5284147" cy="584775"/>
            </a:xfrm>
            <a:prstGeom prst="rect">
              <a:avLst/>
            </a:prstGeom>
            <a:noFill/>
          </p:spPr>
          <p:txBody>
            <a:bodyPr wrap="square" rtlCol="0">
              <a:spAutoFit/>
            </a:bodyPr>
            <a:p>
              <a:pPr algn="ctr"/>
              <a:r>
                <a:rPr lang="zh-CN" altLang="en-US" sz="3200" b="1" dirty="0">
                  <a:latin typeface="+mn-ea"/>
                </a:rPr>
                <a:t>火场逃生及引导人员疏散</a:t>
              </a:r>
              <a:endParaRPr lang="zh-CN" altLang="en-US" sz="3200" b="1" dirty="0">
                <a:latin typeface="+mn-ea"/>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p:nvSpPr>
        <p:spPr>
          <a:xfrm>
            <a:off x="3778885" y="2462530"/>
            <a:ext cx="4634230" cy="706755"/>
          </a:xfrm>
          <a:prstGeom prst="rect">
            <a:avLst/>
          </a:prstGeom>
          <a:noFill/>
        </p:spPr>
        <p:txBody>
          <a:bodyPr wrap="square" rtlCol="0">
            <a:spAutoFit/>
          </a:bodyPr>
          <a:p>
            <a:pPr algn="l"/>
            <a:r>
              <a:rPr lang="zh-CN" altLang="en-US" sz="4000" b="1" dirty="0">
                <a:gradFill>
                  <a:gsLst>
                    <a:gs pos="0">
                      <a:srgbClr val="001892"/>
                    </a:gs>
                    <a:gs pos="100000">
                      <a:srgbClr val="B80000"/>
                    </a:gs>
                  </a:gsLst>
                  <a:lin ang="5400000" scaled="0"/>
                </a:gradFill>
                <a:latin typeface="微软雅黑" panose="020B0503020204020204" charset="-122"/>
                <a:ea typeface="微软雅黑" panose="020B0503020204020204" charset="-122"/>
                <a:cs typeface="+mn-ea"/>
              </a:rPr>
              <a:t>一、</a:t>
            </a:r>
            <a:r>
              <a:rPr lang="zh-CN" altLang="en-US" sz="4000" b="1" dirty="0">
                <a:gradFill>
                  <a:gsLst>
                    <a:gs pos="0">
                      <a:srgbClr val="001892"/>
                    </a:gs>
                    <a:gs pos="100000">
                      <a:srgbClr val="B80000"/>
                    </a:gs>
                  </a:gsLst>
                  <a:lin ang="5400000" scaled="0"/>
                </a:gradFill>
                <a:latin typeface="微软雅黑" panose="020B0503020204020204" charset="-122"/>
                <a:ea typeface="微软雅黑" panose="020B0503020204020204" charset="-122"/>
                <a:cs typeface="+mn-ea"/>
                <a:sym typeface="+mn-ea"/>
              </a:rPr>
              <a:t>警  示  内  容</a:t>
            </a:r>
            <a:endParaRPr lang="zh-CN" altLang="en-US" sz="4000" b="1" dirty="0">
              <a:gradFill>
                <a:gsLst>
                  <a:gs pos="0">
                    <a:srgbClr val="001892"/>
                  </a:gs>
                  <a:gs pos="100000">
                    <a:srgbClr val="B80000"/>
                  </a:gs>
                </a:gsLst>
                <a:lin ang="5400000" scaled="0"/>
              </a:gradFill>
              <a:latin typeface="微软雅黑" panose="020B0503020204020204" charset="-122"/>
              <a:ea typeface="微软雅黑" panose="020B0503020204020204" charset="-122"/>
              <a:cs typeface="+mn-ea"/>
              <a:sym typeface="+mn-ea"/>
            </a:endParaRPr>
          </a:p>
        </p:txBody>
      </p:sp>
      <p:sp>
        <p:nvSpPr>
          <p:cNvPr id="85" name="Freeform 21"/>
          <p:cNvSpPr>
            <a:spLocks noEditPoints="1"/>
          </p:cNvSpPr>
          <p:nvPr/>
        </p:nvSpPr>
        <p:spPr bwMode="auto">
          <a:xfrm>
            <a:off x="2878806" y="3659303"/>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28" tIns="45714" rIns="91428" bIns="45714" numCol="1" anchor="t" anchorCtr="0" compatLnSpc="1"/>
          <a:lstStyle/>
          <a:p>
            <a:endParaRPr lang="zh-CN" altLang="en-US" sz="1400">
              <a:gradFill>
                <a:gsLst>
                  <a:gs pos="0">
                    <a:srgbClr val="FE4444"/>
                  </a:gs>
                  <a:gs pos="100000">
                    <a:srgbClr val="832B2B"/>
                  </a:gs>
                </a:gsLst>
                <a:lin scaled="0"/>
              </a:gradFill>
            </a:endParaRPr>
          </a:p>
        </p:txBody>
      </p:sp>
      <p:sp>
        <p:nvSpPr>
          <p:cNvPr id="86" name="Freeform 21"/>
          <p:cNvSpPr>
            <a:spLocks noEditPoints="1"/>
          </p:cNvSpPr>
          <p:nvPr/>
        </p:nvSpPr>
        <p:spPr bwMode="auto">
          <a:xfrm>
            <a:off x="2879541" y="4060626"/>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28" tIns="45714" rIns="91428" bIns="45714" numCol="1" anchor="t" anchorCtr="0" compatLnSpc="1"/>
          <a:lstStyle/>
          <a:p>
            <a:endParaRPr lang="zh-CN" altLang="en-US" sz="1400">
              <a:gradFill>
                <a:gsLst>
                  <a:gs pos="0">
                    <a:srgbClr val="FE4444"/>
                  </a:gs>
                  <a:gs pos="100000">
                    <a:srgbClr val="832B2B"/>
                  </a:gs>
                </a:gsLst>
                <a:lin scaled="0"/>
              </a:gradFill>
            </a:endParaRPr>
          </a:p>
        </p:txBody>
      </p:sp>
      <p:sp>
        <p:nvSpPr>
          <p:cNvPr id="87" name="Freeform 21"/>
          <p:cNvSpPr>
            <a:spLocks noEditPoints="1"/>
          </p:cNvSpPr>
          <p:nvPr/>
        </p:nvSpPr>
        <p:spPr bwMode="auto">
          <a:xfrm>
            <a:off x="7487806" y="3665309"/>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28" tIns="45714" rIns="91428" bIns="45714" numCol="1" anchor="t" anchorCtr="0" compatLnSpc="1"/>
          <a:lstStyle/>
          <a:p>
            <a:endParaRPr lang="zh-CN" altLang="en-US" sz="1400">
              <a:gradFill>
                <a:gsLst>
                  <a:gs pos="0">
                    <a:srgbClr val="FE4444"/>
                  </a:gs>
                  <a:gs pos="100000">
                    <a:srgbClr val="832B2B"/>
                  </a:gs>
                </a:gsLst>
                <a:lin scaled="0"/>
              </a:gradFill>
            </a:endParaRPr>
          </a:p>
        </p:txBody>
      </p:sp>
      <p:sp>
        <p:nvSpPr>
          <p:cNvPr id="88" name="TextBox 9"/>
          <p:cNvSpPr txBox="1"/>
          <p:nvPr/>
        </p:nvSpPr>
        <p:spPr>
          <a:xfrm>
            <a:off x="3098324" y="3585050"/>
            <a:ext cx="1959391" cy="338554"/>
          </a:xfrm>
          <a:prstGeom prst="rect">
            <a:avLst/>
          </a:prstGeom>
          <a:noFill/>
        </p:spPr>
        <p:txBody>
          <a:bodyPr wrap="square" rtlCol="0">
            <a:spAutoFit/>
          </a:bodyPr>
          <a:lstStyle>
            <a:defPPr>
              <a:defRPr lang="zh-CN"/>
            </a:defPPr>
            <a:lvl1pPr>
              <a:defRPr sz="1800">
                <a:solidFill>
                  <a:schemeClr val="bg1"/>
                </a:solidFill>
                <a:latin typeface="+mj-ea"/>
                <a:ea typeface="+mj-ea"/>
              </a:defRPr>
            </a:lvl1pPr>
          </a:lstStyle>
          <a:p>
            <a:r>
              <a:rPr lang="zh-CN" altLang="en-US" sz="1600">
                <a:gradFill>
                  <a:gsLst>
                    <a:gs pos="0">
                      <a:srgbClr val="FE4444"/>
                    </a:gs>
                    <a:gs pos="100000">
                      <a:srgbClr val="832B2B"/>
                    </a:gs>
                  </a:gsLst>
                  <a:lin scaled="0"/>
                </a:gradFill>
              </a:rPr>
              <a:t>两规定三提示</a:t>
            </a:r>
            <a:endParaRPr lang="zh-CN" altLang="en-US" sz="1600" dirty="0">
              <a:gradFill>
                <a:gsLst>
                  <a:gs pos="0">
                    <a:srgbClr val="FE4444"/>
                  </a:gs>
                  <a:gs pos="100000">
                    <a:srgbClr val="832B2B"/>
                  </a:gs>
                </a:gsLst>
                <a:lin scaled="0"/>
              </a:gradFill>
            </a:endParaRPr>
          </a:p>
        </p:txBody>
      </p:sp>
      <p:sp>
        <p:nvSpPr>
          <p:cNvPr id="89" name="TextBox 13"/>
          <p:cNvSpPr txBox="1"/>
          <p:nvPr/>
        </p:nvSpPr>
        <p:spPr>
          <a:xfrm>
            <a:off x="3074814" y="3986373"/>
            <a:ext cx="2784613" cy="338554"/>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r>
              <a:rPr lang="zh-CN" altLang="en-US" sz="1600">
                <a:gradFill>
                  <a:gsLst>
                    <a:gs pos="0">
                      <a:srgbClr val="FE4444"/>
                    </a:gs>
                    <a:gs pos="100000">
                      <a:srgbClr val="832B2B"/>
                    </a:gs>
                  </a:gsLst>
                  <a:lin scaled="0"/>
                </a:gradFill>
              </a:rPr>
              <a:t>安全消防“四个能力”建设</a:t>
            </a:r>
            <a:endParaRPr lang="zh-CN" altLang="en-US" sz="1600">
              <a:gradFill>
                <a:gsLst>
                  <a:gs pos="0">
                    <a:srgbClr val="FE4444"/>
                  </a:gs>
                  <a:gs pos="100000">
                    <a:srgbClr val="832B2B"/>
                  </a:gs>
                </a:gsLst>
                <a:lin scaled="0"/>
              </a:gradFill>
            </a:endParaRPr>
          </a:p>
        </p:txBody>
      </p:sp>
      <p:sp>
        <p:nvSpPr>
          <p:cNvPr id="90" name="TextBox 14"/>
          <p:cNvSpPr txBox="1"/>
          <p:nvPr/>
        </p:nvSpPr>
        <p:spPr>
          <a:xfrm>
            <a:off x="7683124" y="3600943"/>
            <a:ext cx="1959391" cy="338554"/>
          </a:xfrm>
          <a:prstGeom prst="rect">
            <a:avLst/>
          </a:prstGeom>
          <a:noFill/>
        </p:spPr>
        <p:txBody>
          <a:bodyPr wrap="square" rtlCol="0">
            <a:spAutoFit/>
          </a:bodyPr>
          <a:lstStyle>
            <a:defPPr>
              <a:defRPr lang="zh-CN"/>
            </a:defPPr>
            <a:lvl1pPr>
              <a:defRPr sz="1600">
                <a:solidFill>
                  <a:schemeClr val="accent1"/>
                </a:solidFill>
                <a:latin typeface="+mj-ea"/>
                <a:ea typeface="+mj-ea"/>
              </a:defRPr>
            </a:lvl1pPr>
          </a:lstStyle>
          <a:p>
            <a:r>
              <a:rPr lang="zh-CN" altLang="en-US">
                <a:gradFill>
                  <a:gsLst>
                    <a:gs pos="0">
                      <a:srgbClr val="FE4444"/>
                    </a:gs>
                    <a:gs pos="100000">
                      <a:srgbClr val="832B2B"/>
                    </a:gs>
                  </a:gsLst>
                  <a:lin scaled="0"/>
                </a:gradFill>
              </a:rPr>
              <a:t>火场致人伤亡因素</a:t>
            </a:r>
            <a:endParaRPr lang="zh-CN" altLang="en-US">
              <a:gradFill>
                <a:gsLst>
                  <a:gs pos="0">
                    <a:srgbClr val="FE4444"/>
                  </a:gs>
                  <a:gs pos="100000">
                    <a:srgbClr val="832B2B"/>
                  </a:gs>
                </a:gsLst>
                <a:lin scaled="0"/>
              </a:gradFill>
            </a:endParaRPr>
          </a:p>
        </p:txBody>
      </p:sp>
      <p:sp>
        <p:nvSpPr>
          <p:cNvPr id="93" name="Freeform 21"/>
          <p:cNvSpPr>
            <a:spLocks noEditPoints="1"/>
          </p:cNvSpPr>
          <p:nvPr/>
        </p:nvSpPr>
        <p:spPr bwMode="auto">
          <a:xfrm>
            <a:off x="7462940" y="4060279"/>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28" tIns="45714" rIns="91428" bIns="45714" numCol="1" anchor="t" anchorCtr="0" compatLnSpc="1"/>
          <a:lstStyle/>
          <a:p>
            <a:endParaRPr lang="zh-CN" altLang="en-US" sz="1400">
              <a:gradFill>
                <a:gsLst>
                  <a:gs pos="0">
                    <a:srgbClr val="FE4444"/>
                  </a:gs>
                  <a:gs pos="100000">
                    <a:srgbClr val="832B2B"/>
                  </a:gs>
                </a:gsLst>
                <a:lin scaled="0"/>
              </a:gradFill>
            </a:endParaRPr>
          </a:p>
        </p:txBody>
      </p:sp>
      <p:sp>
        <p:nvSpPr>
          <p:cNvPr id="94" name="TextBox 14"/>
          <p:cNvSpPr txBox="1"/>
          <p:nvPr/>
        </p:nvSpPr>
        <p:spPr>
          <a:xfrm>
            <a:off x="7683023" y="3986388"/>
            <a:ext cx="1959391" cy="338554"/>
          </a:xfrm>
          <a:prstGeom prst="rect">
            <a:avLst/>
          </a:prstGeom>
          <a:noFill/>
        </p:spPr>
        <p:txBody>
          <a:bodyPr wrap="square" rtlCol="0">
            <a:spAutoFit/>
          </a:bodyPr>
          <a:lstStyle>
            <a:defPPr>
              <a:defRPr lang="zh-CN"/>
            </a:defPPr>
            <a:lvl1pPr>
              <a:defRPr sz="1600">
                <a:solidFill>
                  <a:schemeClr val="accent1"/>
                </a:solidFill>
                <a:latin typeface="+mj-ea"/>
                <a:ea typeface="+mj-ea"/>
              </a:defRPr>
            </a:lvl1pPr>
          </a:lstStyle>
          <a:p>
            <a:r>
              <a:rPr lang="zh-CN" altLang="en-US">
                <a:gradFill>
                  <a:gsLst>
                    <a:gs pos="0">
                      <a:srgbClr val="FE4444"/>
                    </a:gs>
                    <a:gs pos="100000">
                      <a:srgbClr val="832B2B"/>
                    </a:gs>
                  </a:gsLst>
                  <a:lin scaled="0"/>
                </a:gradFill>
              </a:rPr>
              <a:t>消防安全三提示</a:t>
            </a:r>
            <a:endParaRPr lang="zh-CN" altLang="en-US">
              <a:gradFill>
                <a:gsLst>
                  <a:gs pos="0">
                    <a:srgbClr val="FE4444"/>
                  </a:gs>
                  <a:gs pos="100000">
                    <a:srgbClr val="832B2B"/>
                  </a:gs>
                </a:gsLst>
                <a:lin scaled="0"/>
              </a:gra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300"/>
                                        <p:tgtEl>
                                          <p:spTgt spid="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5"/>
                                        </p:tgtEl>
                                        <p:attrNameLst>
                                          <p:attrName>style.visibility</p:attrName>
                                        </p:attrNameLst>
                                      </p:cBhvr>
                                      <p:to>
                                        <p:strVal val="visible"/>
                                      </p:to>
                                    </p:set>
                                    <p:anim calcmode="lin" valueType="num">
                                      <p:cBhvr>
                                        <p:cTn id="11" dur="500" fill="hold"/>
                                        <p:tgtEl>
                                          <p:spTgt spid="85"/>
                                        </p:tgtEl>
                                        <p:attrNameLst>
                                          <p:attrName>ppt_w</p:attrName>
                                        </p:attrNameLst>
                                      </p:cBhvr>
                                      <p:tavLst>
                                        <p:tav tm="0">
                                          <p:val>
                                            <p:fltVal val="0"/>
                                          </p:val>
                                        </p:tav>
                                        <p:tav tm="100000">
                                          <p:val>
                                            <p:strVal val="#ppt_w"/>
                                          </p:val>
                                        </p:tav>
                                      </p:tavLst>
                                    </p:anim>
                                    <p:anim calcmode="lin" valueType="num">
                                      <p:cBhvr>
                                        <p:cTn id="12" dur="500" fill="hold"/>
                                        <p:tgtEl>
                                          <p:spTgt spid="85"/>
                                        </p:tgtEl>
                                        <p:attrNameLst>
                                          <p:attrName>ppt_h</p:attrName>
                                        </p:attrNameLst>
                                      </p:cBhvr>
                                      <p:tavLst>
                                        <p:tav tm="0">
                                          <p:val>
                                            <p:fltVal val="0"/>
                                          </p:val>
                                        </p:tav>
                                        <p:tav tm="100000">
                                          <p:val>
                                            <p:strVal val="#ppt_h"/>
                                          </p:val>
                                        </p:tav>
                                      </p:tavLst>
                                    </p:anim>
                                    <p:animEffect transition="in" filter="fade">
                                      <p:cBhvr>
                                        <p:cTn id="13" dur="500"/>
                                        <p:tgtEl>
                                          <p:spTgt spid="8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p:cTn id="16" dur="500" fill="hold"/>
                                        <p:tgtEl>
                                          <p:spTgt spid="87"/>
                                        </p:tgtEl>
                                        <p:attrNameLst>
                                          <p:attrName>ppt_w</p:attrName>
                                        </p:attrNameLst>
                                      </p:cBhvr>
                                      <p:tavLst>
                                        <p:tav tm="0">
                                          <p:val>
                                            <p:fltVal val="0"/>
                                          </p:val>
                                        </p:tav>
                                        <p:tav tm="100000">
                                          <p:val>
                                            <p:strVal val="#ppt_w"/>
                                          </p:val>
                                        </p:tav>
                                      </p:tavLst>
                                    </p:anim>
                                    <p:anim calcmode="lin" valueType="num">
                                      <p:cBhvr>
                                        <p:cTn id="17" dur="500" fill="hold"/>
                                        <p:tgtEl>
                                          <p:spTgt spid="87"/>
                                        </p:tgtEl>
                                        <p:attrNameLst>
                                          <p:attrName>ppt_h</p:attrName>
                                        </p:attrNameLst>
                                      </p:cBhvr>
                                      <p:tavLst>
                                        <p:tav tm="0">
                                          <p:val>
                                            <p:fltVal val="0"/>
                                          </p:val>
                                        </p:tav>
                                        <p:tav tm="100000">
                                          <p:val>
                                            <p:strVal val="#ppt_h"/>
                                          </p:val>
                                        </p:tav>
                                      </p:tavLst>
                                    </p:anim>
                                    <p:animEffect transition="in" filter="fade">
                                      <p:cBhvr>
                                        <p:cTn id="18" dur="500"/>
                                        <p:tgtEl>
                                          <p:spTgt spid="8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93"/>
                                        </p:tgtEl>
                                        <p:attrNameLst>
                                          <p:attrName>style.visibility</p:attrName>
                                        </p:attrNameLst>
                                      </p:cBhvr>
                                      <p:to>
                                        <p:strVal val="visible"/>
                                      </p:to>
                                    </p:set>
                                    <p:anim calcmode="lin" valueType="num">
                                      <p:cBhvr>
                                        <p:cTn id="21" dur="500" fill="hold"/>
                                        <p:tgtEl>
                                          <p:spTgt spid="93"/>
                                        </p:tgtEl>
                                        <p:attrNameLst>
                                          <p:attrName>ppt_w</p:attrName>
                                        </p:attrNameLst>
                                      </p:cBhvr>
                                      <p:tavLst>
                                        <p:tav tm="0">
                                          <p:val>
                                            <p:fltVal val="0"/>
                                          </p:val>
                                        </p:tav>
                                        <p:tav tm="100000">
                                          <p:val>
                                            <p:strVal val="#ppt_w"/>
                                          </p:val>
                                        </p:tav>
                                      </p:tavLst>
                                    </p:anim>
                                    <p:anim calcmode="lin" valueType="num">
                                      <p:cBhvr>
                                        <p:cTn id="22" dur="500" fill="hold"/>
                                        <p:tgtEl>
                                          <p:spTgt spid="93"/>
                                        </p:tgtEl>
                                        <p:attrNameLst>
                                          <p:attrName>ppt_h</p:attrName>
                                        </p:attrNameLst>
                                      </p:cBhvr>
                                      <p:tavLst>
                                        <p:tav tm="0">
                                          <p:val>
                                            <p:fltVal val="0"/>
                                          </p:val>
                                        </p:tav>
                                        <p:tav tm="100000">
                                          <p:val>
                                            <p:strVal val="#ppt_h"/>
                                          </p:val>
                                        </p:tav>
                                      </p:tavLst>
                                    </p:anim>
                                    <p:animEffect transition="in" filter="fade">
                                      <p:cBhvr>
                                        <p:cTn id="23" dur="500"/>
                                        <p:tgtEl>
                                          <p:spTgt spid="93"/>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6"/>
                                        </p:tgtEl>
                                        <p:attrNameLst>
                                          <p:attrName>style.visibility</p:attrName>
                                        </p:attrNameLst>
                                      </p:cBhvr>
                                      <p:to>
                                        <p:strVal val="visible"/>
                                      </p:to>
                                    </p:set>
                                    <p:anim calcmode="lin" valueType="num">
                                      <p:cBhvr>
                                        <p:cTn id="26" dur="500" fill="hold"/>
                                        <p:tgtEl>
                                          <p:spTgt spid="86"/>
                                        </p:tgtEl>
                                        <p:attrNameLst>
                                          <p:attrName>ppt_w</p:attrName>
                                        </p:attrNameLst>
                                      </p:cBhvr>
                                      <p:tavLst>
                                        <p:tav tm="0">
                                          <p:val>
                                            <p:fltVal val="0"/>
                                          </p:val>
                                        </p:tav>
                                        <p:tav tm="100000">
                                          <p:val>
                                            <p:strVal val="#ppt_w"/>
                                          </p:val>
                                        </p:tav>
                                      </p:tavLst>
                                    </p:anim>
                                    <p:anim calcmode="lin" valueType="num">
                                      <p:cBhvr>
                                        <p:cTn id="27" dur="500" fill="hold"/>
                                        <p:tgtEl>
                                          <p:spTgt spid="86"/>
                                        </p:tgtEl>
                                        <p:attrNameLst>
                                          <p:attrName>ppt_h</p:attrName>
                                        </p:attrNameLst>
                                      </p:cBhvr>
                                      <p:tavLst>
                                        <p:tav tm="0">
                                          <p:val>
                                            <p:fltVal val="0"/>
                                          </p:val>
                                        </p:tav>
                                        <p:tav tm="100000">
                                          <p:val>
                                            <p:strVal val="#ppt_h"/>
                                          </p:val>
                                        </p:tav>
                                      </p:tavLst>
                                    </p:anim>
                                    <p:animEffect transition="in" filter="fade">
                                      <p:cBhvr>
                                        <p:cTn id="28" dur="500"/>
                                        <p:tgtEl>
                                          <p:spTgt spid="86"/>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left)">
                                      <p:cBhvr>
                                        <p:cTn id="32" dur="500"/>
                                        <p:tgtEl>
                                          <p:spTgt spid="8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wipe(left)">
                                      <p:cBhvr>
                                        <p:cTn id="35" dur="500"/>
                                        <p:tgtEl>
                                          <p:spTgt spid="9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94"/>
                                        </p:tgtEl>
                                        <p:attrNameLst>
                                          <p:attrName>style.visibility</p:attrName>
                                        </p:attrNameLst>
                                      </p:cBhvr>
                                      <p:to>
                                        <p:strVal val="visible"/>
                                      </p:to>
                                    </p:set>
                                    <p:animEffect transition="in" filter="wipe(left)">
                                      <p:cBhvr>
                                        <p:cTn id="38" dur="500"/>
                                        <p:tgtEl>
                                          <p:spTgt spid="94"/>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89"/>
                                        </p:tgtEl>
                                        <p:attrNameLst>
                                          <p:attrName>style.visibility</p:attrName>
                                        </p:attrNameLst>
                                      </p:cBhvr>
                                      <p:to>
                                        <p:strVal val="visible"/>
                                      </p:to>
                                    </p:set>
                                    <p:animEffect transition="in" filter="wipe(left)">
                                      <p:cBhvr>
                                        <p:cTn id="41"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5" grpId="0" bldLvl="0" animBg="1"/>
      <p:bldP spid="86" grpId="0" bldLvl="0" animBg="1"/>
      <p:bldP spid="87" grpId="0" bldLvl="0" animBg="1"/>
      <p:bldP spid="88" grpId="0"/>
      <p:bldP spid="89" grpId="0"/>
      <p:bldP spid="90" grpId="0"/>
      <p:bldP spid="93" grpId="0" bldLvl="0" animBg="1"/>
      <p:bldP spid="9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接连接符 28"/>
          <p:cNvCxnSpPr/>
          <p:nvPr/>
        </p:nvCxnSpPr>
        <p:spPr bwMode="auto">
          <a:xfrm flipH="1">
            <a:off x="327427" y="787915"/>
            <a:ext cx="9918307" cy="0"/>
          </a:xfrm>
          <a:prstGeom prst="line">
            <a:avLst/>
          </a:prstGeom>
          <a:solidFill>
            <a:schemeClr val="accent1"/>
          </a:solidFill>
          <a:ln w="9525" cap="flat" cmpd="sng" algn="ctr">
            <a:solidFill>
              <a:schemeClr val="bg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TextBox 42"/>
          <p:cNvSpPr txBox="1"/>
          <p:nvPr/>
        </p:nvSpPr>
        <p:spPr>
          <a:xfrm>
            <a:off x="1522061" y="282261"/>
            <a:ext cx="6825729" cy="492125"/>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charset="-122"/>
                <a:ea typeface="微软雅黑" panose="020B0503020204020204" charset="-122"/>
                <a:cs typeface="宋体" panose="02010600030101010101" pitchFamily="2" charset="-122"/>
              </a:defRPr>
            </a:lvl1pPr>
          </a:lstStyle>
          <a:p>
            <a:r>
              <a:rPr lang="zh-CN" altLang="en-US" sz="3200" b="0">
                <a:solidFill>
                  <a:schemeClr val="accent1"/>
                </a:solidFill>
                <a:ea typeface="方正中雅宋_GBK" panose="02000000000000000000" pitchFamily="2" charset="-122"/>
              </a:rPr>
              <a:t>四类场所消防安全“两规定三提示”</a:t>
            </a:r>
            <a:endParaRPr lang="zh-CN" altLang="en-US" sz="3200" b="0">
              <a:solidFill>
                <a:schemeClr val="accent1"/>
              </a:solidFill>
              <a:ea typeface="方正中雅宋_GBK" panose="02000000000000000000" pitchFamily="2" charset="-122"/>
            </a:endParaRPr>
          </a:p>
        </p:txBody>
      </p:sp>
      <p:sp>
        <p:nvSpPr>
          <p:cNvPr id="46" name="矩形: 圆角 45"/>
          <p:cNvSpPr/>
          <p:nvPr/>
        </p:nvSpPr>
        <p:spPr bwMode="auto">
          <a:xfrm>
            <a:off x="7068894" y="1420458"/>
            <a:ext cx="4344913" cy="4814071"/>
          </a:xfrm>
          <a:prstGeom prst="roundRect">
            <a:avLst>
              <a:gd name="adj" fmla="val 1503"/>
            </a:avLst>
          </a:prstGeom>
          <a:solidFill>
            <a:schemeClr val="bg2"/>
          </a:solidFill>
          <a:ln w="9525" cap="flat" cmpd="sng" algn="ctr">
            <a:solidFill>
              <a:schemeClr val="bg2">
                <a:lumMod val="75000"/>
              </a:schemeClr>
            </a:solidFill>
            <a:prstDash val="solid"/>
            <a:round/>
            <a:headEnd type="none" w="med" len="med"/>
            <a:tailEnd type="none" w="med" len="med"/>
          </a:ln>
          <a:effectLst/>
        </p:spPr>
        <p:txBody>
          <a:bodyPr vert="horz" wrap="square" lIns="91406" tIns="45703" rIns="91406" bIns="45703"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7" name="矩形: 圆角 46"/>
          <p:cNvSpPr/>
          <p:nvPr/>
        </p:nvSpPr>
        <p:spPr bwMode="auto">
          <a:xfrm>
            <a:off x="886916" y="1420458"/>
            <a:ext cx="4729784" cy="4814071"/>
          </a:xfrm>
          <a:prstGeom prst="roundRect">
            <a:avLst>
              <a:gd name="adj" fmla="val 1503"/>
            </a:avLst>
          </a:prstGeom>
          <a:solidFill>
            <a:schemeClr val="bg2"/>
          </a:solidFill>
          <a:ln w="9525" cap="flat" cmpd="sng" algn="ctr">
            <a:solidFill>
              <a:schemeClr val="bg2">
                <a:lumMod val="75000"/>
              </a:schemeClr>
            </a:solidFill>
            <a:prstDash val="solid"/>
            <a:round/>
            <a:headEnd type="none" w="med" len="med"/>
            <a:tailEnd type="none" w="med" len="med"/>
          </a:ln>
          <a:effectLst/>
        </p:spPr>
        <p:txBody>
          <a:bodyPr vert="horz" wrap="square" lIns="91406" tIns="45703" rIns="91406" bIns="45703"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pic>
        <p:nvPicPr>
          <p:cNvPr id="48" name="图片 47"/>
          <p:cNvPicPr>
            <a:picLocks noChangeAspect="1"/>
          </p:cNvPicPr>
          <p:nvPr/>
        </p:nvPicPr>
        <p:blipFill rotWithShape="1">
          <a:blip r:embed="rId1" cstate="email"/>
          <a:srcRect/>
          <a:stretch>
            <a:fillRect/>
          </a:stretch>
        </p:blipFill>
        <p:spPr>
          <a:xfrm>
            <a:off x="1036457" y="2057290"/>
            <a:ext cx="2117035" cy="1549392"/>
          </a:xfrm>
          <a:prstGeom prst="rect">
            <a:avLst/>
          </a:prstGeom>
          <a:ln>
            <a:solidFill>
              <a:schemeClr val="bg2"/>
            </a:solidFill>
          </a:ln>
          <a:effectLst>
            <a:outerShdw blurRad="63500" sx="102000" sy="102000" algn="ctr" rotWithShape="0">
              <a:prstClr val="black">
                <a:alpha val="40000"/>
              </a:prstClr>
            </a:outerShdw>
          </a:effectLst>
        </p:spPr>
      </p:pic>
      <p:pic>
        <p:nvPicPr>
          <p:cNvPr id="49" name="图片 48"/>
          <p:cNvPicPr>
            <a:picLocks noChangeAspect="1"/>
          </p:cNvPicPr>
          <p:nvPr/>
        </p:nvPicPr>
        <p:blipFill>
          <a:blip r:embed="rId2" cstate="email"/>
          <a:stretch>
            <a:fillRect/>
          </a:stretch>
        </p:blipFill>
        <p:spPr>
          <a:xfrm>
            <a:off x="3317585" y="2067255"/>
            <a:ext cx="2117035" cy="1539422"/>
          </a:xfrm>
          <a:prstGeom prst="rect">
            <a:avLst/>
          </a:prstGeom>
          <a:ln>
            <a:solidFill>
              <a:schemeClr val="bg2"/>
            </a:solidFill>
          </a:ln>
          <a:effectLst>
            <a:outerShdw blurRad="63500" sx="102000" sy="102000" algn="ctr" rotWithShape="0">
              <a:prstClr val="black">
                <a:alpha val="40000"/>
              </a:prstClr>
            </a:outerShdw>
          </a:effectLst>
        </p:spPr>
      </p:pic>
      <p:pic>
        <p:nvPicPr>
          <p:cNvPr id="50" name="图片 49"/>
          <p:cNvPicPr>
            <a:picLocks noChangeAspect="1"/>
          </p:cNvPicPr>
          <p:nvPr/>
        </p:nvPicPr>
        <p:blipFill>
          <a:blip r:embed="rId3" cstate="email"/>
          <a:stretch>
            <a:fillRect/>
          </a:stretch>
        </p:blipFill>
        <p:spPr>
          <a:xfrm>
            <a:off x="1055976" y="4101233"/>
            <a:ext cx="2097517" cy="1546498"/>
          </a:xfrm>
          <a:prstGeom prst="rect">
            <a:avLst/>
          </a:prstGeom>
          <a:ln>
            <a:solidFill>
              <a:schemeClr val="bg2"/>
            </a:solidFill>
          </a:ln>
          <a:effectLst>
            <a:outerShdw blurRad="63500" sx="102000" sy="102000" algn="ctr" rotWithShape="0">
              <a:prstClr val="black">
                <a:alpha val="40000"/>
              </a:prstClr>
            </a:outerShdw>
          </a:effectLst>
        </p:spPr>
      </p:pic>
      <p:pic>
        <p:nvPicPr>
          <p:cNvPr id="51" name="图片 50"/>
          <p:cNvPicPr>
            <a:picLocks noChangeAspect="1"/>
          </p:cNvPicPr>
          <p:nvPr/>
        </p:nvPicPr>
        <p:blipFill>
          <a:blip r:embed="rId4" cstate="email"/>
          <a:stretch>
            <a:fillRect/>
          </a:stretch>
        </p:blipFill>
        <p:spPr>
          <a:xfrm>
            <a:off x="3322200" y="4102876"/>
            <a:ext cx="2112422" cy="1539422"/>
          </a:xfrm>
          <a:prstGeom prst="rect">
            <a:avLst/>
          </a:prstGeom>
          <a:ln>
            <a:solidFill>
              <a:schemeClr val="bg2"/>
            </a:solidFill>
          </a:ln>
          <a:effectLst>
            <a:outerShdw blurRad="63500" sx="102000" sy="102000" algn="ctr" rotWithShape="0">
              <a:prstClr val="black">
                <a:alpha val="40000"/>
              </a:prstClr>
            </a:outerShdw>
          </a:effectLst>
        </p:spPr>
      </p:pic>
      <p:sp>
        <p:nvSpPr>
          <p:cNvPr id="52" name="矩形 51"/>
          <p:cNvSpPr/>
          <p:nvPr/>
        </p:nvSpPr>
        <p:spPr>
          <a:xfrm>
            <a:off x="1317707" y="3606681"/>
            <a:ext cx="1554480" cy="368300"/>
          </a:xfrm>
          <a:prstGeom prst="rect">
            <a:avLst/>
          </a:prstGeom>
        </p:spPr>
        <p:txBody>
          <a:bodyPr wrap="none">
            <a:spAutoFit/>
          </a:bodyPr>
          <a:lstStyle/>
          <a:p>
            <a:r>
              <a:rPr lang="zh-CN" altLang="zh-CN" kern="100">
                <a:solidFill>
                  <a:schemeClr val="accent1"/>
                </a:solidFill>
                <a:latin typeface="+mj-ea"/>
                <a:ea typeface="+mj-ea"/>
                <a:cs typeface="Times New Roman" panose="02020603050405020304" pitchFamily="18" charset="0"/>
              </a:rPr>
              <a:t>公共</a:t>
            </a:r>
            <a:r>
              <a:rPr lang="zh-CN" altLang="en-US" kern="100">
                <a:solidFill>
                  <a:schemeClr val="accent1"/>
                </a:solidFill>
                <a:latin typeface="+mj-ea"/>
                <a:ea typeface="+mj-ea"/>
                <a:cs typeface="Times New Roman" panose="02020603050405020304" pitchFamily="18" charset="0"/>
              </a:rPr>
              <a:t>娱乐</a:t>
            </a:r>
            <a:r>
              <a:rPr lang="zh-CN" altLang="zh-CN" kern="100">
                <a:solidFill>
                  <a:schemeClr val="accent1"/>
                </a:solidFill>
                <a:latin typeface="+mj-ea"/>
                <a:ea typeface="+mj-ea"/>
                <a:cs typeface="Times New Roman" panose="02020603050405020304" pitchFamily="18" charset="0"/>
              </a:rPr>
              <a:t>场所</a:t>
            </a:r>
            <a:endParaRPr lang="zh-CN" altLang="en-US">
              <a:latin typeface="+mj-ea"/>
              <a:ea typeface="+mj-ea"/>
            </a:endParaRPr>
          </a:p>
        </p:txBody>
      </p:sp>
      <p:sp>
        <p:nvSpPr>
          <p:cNvPr id="53" name="矩形 52"/>
          <p:cNvSpPr/>
          <p:nvPr/>
        </p:nvSpPr>
        <p:spPr>
          <a:xfrm>
            <a:off x="3542737" y="3606681"/>
            <a:ext cx="1554480" cy="368300"/>
          </a:xfrm>
          <a:prstGeom prst="rect">
            <a:avLst/>
          </a:prstGeom>
        </p:spPr>
        <p:txBody>
          <a:bodyPr wrap="none">
            <a:spAutoFit/>
          </a:bodyPr>
          <a:lstStyle/>
          <a:p>
            <a:r>
              <a:rPr lang="zh-CN" altLang="en-US" kern="100">
                <a:solidFill>
                  <a:schemeClr val="accent1"/>
                </a:solidFill>
                <a:latin typeface="+mj-ea"/>
                <a:ea typeface="+mj-ea"/>
                <a:cs typeface="Times New Roman" panose="02020603050405020304" pitchFamily="18" charset="0"/>
              </a:rPr>
              <a:t>餐饮住宿场所</a:t>
            </a:r>
            <a:endParaRPr lang="zh-CN" altLang="en-US">
              <a:latin typeface="+mj-ea"/>
              <a:ea typeface="+mj-ea"/>
            </a:endParaRPr>
          </a:p>
        </p:txBody>
      </p:sp>
      <p:sp>
        <p:nvSpPr>
          <p:cNvPr id="54" name="矩形 53"/>
          <p:cNvSpPr/>
          <p:nvPr/>
        </p:nvSpPr>
        <p:spPr>
          <a:xfrm>
            <a:off x="1541179" y="5682376"/>
            <a:ext cx="1097280" cy="368300"/>
          </a:xfrm>
          <a:prstGeom prst="rect">
            <a:avLst/>
          </a:prstGeom>
        </p:spPr>
        <p:txBody>
          <a:bodyPr wrap="none">
            <a:spAutoFit/>
          </a:bodyPr>
          <a:lstStyle/>
          <a:p>
            <a:r>
              <a:rPr lang="zh-CN" altLang="en-US" kern="100">
                <a:solidFill>
                  <a:schemeClr val="accent1"/>
                </a:solidFill>
                <a:latin typeface="+mj-ea"/>
                <a:ea typeface="+mj-ea"/>
                <a:cs typeface="Times New Roman" panose="02020603050405020304" pitchFamily="18" charset="0"/>
              </a:rPr>
              <a:t>商场市场</a:t>
            </a:r>
            <a:endParaRPr lang="zh-CN" altLang="en-US">
              <a:latin typeface="+mj-ea"/>
              <a:ea typeface="+mj-ea"/>
            </a:endParaRPr>
          </a:p>
        </p:txBody>
      </p:sp>
      <p:sp>
        <p:nvSpPr>
          <p:cNvPr id="55" name="矩形 54"/>
          <p:cNvSpPr/>
          <p:nvPr/>
        </p:nvSpPr>
        <p:spPr>
          <a:xfrm>
            <a:off x="3658111" y="5682376"/>
            <a:ext cx="1325880" cy="368300"/>
          </a:xfrm>
          <a:prstGeom prst="rect">
            <a:avLst/>
          </a:prstGeom>
        </p:spPr>
        <p:txBody>
          <a:bodyPr wrap="none">
            <a:spAutoFit/>
          </a:bodyPr>
          <a:lstStyle/>
          <a:p>
            <a:r>
              <a:rPr lang="zh-CN" altLang="en-US" kern="100">
                <a:solidFill>
                  <a:schemeClr val="accent1"/>
                </a:solidFill>
                <a:latin typeface="+mj-ea"/>
                <a:ea typeface="+mj-ea"/>
                <a:cs typeface="Times New Roman" panose="02020603050405020304" pitchFamily="18" charset="0"/>
              </a:rPr>
              <a:t>医院和学校</a:t>
            </a:r>
            <a:endParaRPr lang="zh-CN" altLang="en-US">
              <a:latin typeface="+mj-ea"/>
              <a:ea typeface="+mj-ea"/>
            </a:endParaRPr>
          </a:p>
        </p:txBody>
      </p:sp>
      <p:grpSp>
        <p:nvGrpSpPr>
          <p:cNvPr id="56" name="组合 55"/>
          <p:cNvGrpSpPr/>
          <p:nvPr/>
        </p:nvGrpSpPr>
        <p:grpSpPr>
          <a:xfrm>
            <a:off x="5736250" y="2585705"/>
            <a:ext cx="1323713" cy="2451446"/>
            <a:chOff x="5738341" y="2585398"/>
            <a:chExt cx="1324196" cy="2452340"/>
          </a:xfrm>
        </p:grpSpPr>
        <p:sp>
          <p:nvSpPr>
            <p:cNvPr id="57" name="箭头: 右 56"/>
            <p:cNvSpPr/>
            <p:nvPr/>
          </p:nvSpPr>
          <p:spPr bwMode="auto">
            <a:xfrm>
              <a:off x="5738341" y="2585398"/>
              <a:ext cx="1324196" cy="2452340"/>
            </a:xfrm>
            <a:prstGeom prst="rightArrow">
              <a:avLst>
                <a:gd name="adj1" fmla="val 71587"/>
                <a:gd name="adj2" fmla="val 50000"/>
              </a:avLst>
            </a:prstGeom>
            <a:gradFill>
              <a:gsLst>
                <a:gs pos="0">
                  <a:schemeClr val="tx1"/>
                </a:gs>
                <a:gs pos="48000">
                  <a:schemeClr val="accent2">
                    <a:lumMod val="97000"/>
                    <a:lumOff val="3000"/>
                  </a:schemeClr>
                </a:gs>
                <a:gs pos="100000">
                  <a:schemeClr val="accent2">
                    <a:lumMod val="60000"/>
                    <a:lumOff val="40000"/>
                  </a:schemeClr>
                </a:gs>
              </a:gsLst>
              <a:lin ang="16200000" scaled="1"/>
            </a:gradFill>
            <a:ln w="19050" cap="flat">
              <a:solidFill>
                <a:schemeClr val="bg2"/>
              </a:solidFill>
              <a:prstDash val="solid"/>
              <a:miter lim="800000"/>
            </a:ln>
            <a:effectLst>
              <a:outerShdw blurRad="63500" sx="102000" sy="102000" algn="ctr" rotWithShape="0">
                <a:prstClr val="black">
                  <a:alpha val="40000"/>
                </a:prstClr>
              </a:outerShdw>
            </a:effectLst>
          </p:spPr>
          <p:txBody>
            <a:bodyPr rot="0" spcFirstLastPara="0" vertOverflow="overflow" horzOverflow="overflow" vert="horz" wrap="square" lIns="91406" tIns="45703" rIns="91406" bIns="45703" numCol="1" spcCol="0" rtlCol="0" fromWordArt="0" anchor="t" anchorCtr="0" forceAA="0" compatLnSpc="1">
              <a:noAutofit/>
            </a:bodyPr>
            <a:lstStyle/>
            <a:p>
              <a:endParaRPr lang="zh-CN" altLang="en-US">
                <a:latin typeface="+mn-lt"/>
                <a:ea typeface="+mn-ea"/>
                <a:cs typeface="+mn-ea"/>
              </a:endParaRPr>
            </a:p>
          </p:txBody>
        </p:sp>
        <p:sp>
          <p:nvSpPr>
            <p:cNvPr id="58" name="矩形 57"/>
            <p:cNvSpPr/>
            <p:nvPr/>
          </p:nvSpPr>
          <p:spPr>
            <a:xfrm>
              <a:off x="5809075" y="3303736"/>
              <a:ext cx="945224" cy="1015100"/>
            </a:xfrm>
            <a:prstGeom prst="rect">
              <a:avLst/>
            </a:prstGeom>
          </p:spPr>
          <p:txBody>
            <a:bodyPr wrap="none">
              <a:spAutoFit/>
            </a:bodyPr>
            <a:lstStyle/>
            <a:p>
              <a:pPr algn="just"/>
              <a:r>
                <a:rPr lang="zh-CN" altLang="en-US" sz="2000">
                  <a:solidFill>
                    <a:srgbClr val="FFFF00"/>
                  </a:solidFill>
                  <a:latin typeface="+mj-ea"/>
                  <a:ea typeface="+mj-ea"/>
                </a:rPr>
                <a:t>要做到</a:t>
              </a:r>
              <a:endParaRPr lang="en-US" altLang="zh-CN" sz="2000">
                <a:solidFill>
                  <a:srgbClr val="FFFF00"/>
                </a:solidFill>
                <a:latin typeface="+mj-ea"/>
                <a:ea typeface="+mj-ea"/>
              </a:endParaRPr>
            </a:p>
            <a:p>
              <a:pPr algn="dist"/>
              <a:r>
                <a:rPr lang="zh-CN" altLang="en-US" sz="2000" b="1">
                  <a:solidFill>
                    <a:schemeClr val="bg2"/>
                  </a:solidFill>
                  <a:latin typeface="+mj-ea"/>
                  <a:ea typeface="+mj-ea"/>
                </a:rPr>
                <a:t>两规定</a:t>
              </a:r>
              <a:endParaRPr lang="en-US" altLang="zh-CN" sz="2000" b="1">
                <a:solidFill>
                  <a:schemeClr val="bg2"/>
                </a:solidFill>
                <a:latin typeface="+mj-ea"/>
                <a:ea typeface="+mj-ea"/>
              </a:endParaRPr>
            </a:p>
            <a:p>
              <a:pPr algn="dist"/>
              <a:r>
                <a:rPr lang="zh-CN" altLang="en-US" sz="2000" b="1">
                  <a:solidFill>
                    <a:schemeClr val="bg2"/>
                  </a:solidFill>
                  <a:latin typeface="+mj-ea"/>
                  <a:ea typeface="+mj-ea"/>
                </a:rPr>
                <a:t>三提示</a:t>
              </a:r>
              <a:endParaRPr lang="zh-CN" altLang="en-US" sz="2000" b="1">
                <a:solidFill>
                  <a:schemeClr val="bg2"/>
                </a:solidFill>
                <a:latin typeface="+mj-ea"/>
                <a:ea typeface="+mj-ea"/>
              </a:endParaRPr>
            </a:p>
          </p:txBody>
        </p:sp>
      </p:grpSp>
      <p:sp>
        <p:nvSpPr>
          <p:cNvPr id="59" name="矩形 58"/>
          <p:cNvSpPr/>
          <p:nvPr/>
        </p:nvSpPr>
        <p:spPr>
          <a:xfrm>
            <a:off x="7302083" y="2470414"/>
            <a:ext cx="3645505" cy="645160"/>
          </a:xfrm>
          <a:prstGeom prst="rect">
            <a:avLst/>
          </a:prstGeom>
        </p:spPr>
        <p:txBody>
          <a:bodyPr wrap="square">
            <a:spAutoFit/>
          </a:bodyPr>
          <a:lstStyle/>
          <a:p>
            <a:pPr marL="285750" indent="-285750" algn="just" eaLnBrk="1" hangingPunct="1">
              <a:spcAft>
                <a:spcPts val="0"/>
              </a:spcAft>
              <a:buFont typeface="Wingdings" panose="05000000000000000000" pitchFamily="2" charset="2"/>
              <a:buChar char="l"/>
            </a:pPr>
            <a:r>
              <a:rPr lang="zh-CN" altLang="zh-CN" kern="100">
                <a:solidFill>
                  <a:schemeClr val="accent1"/>
                </a:solidFill>
                <a:latin typeface="+mj-ea"/>
                <a:ea typeface="+mj-ea"/>
                <a:cs typeface="Times New Roman" panose="02020603050405020304" pitchFamily="18" charset="0"/>
              </a:rPr>
              <a:t>规定消防宣传时间</a:t>
            </a:r>
            <a:endParaRPr lang="en-US" altLang="zh-CN" kern="100">
              <a:solidFill>
                <a:schemeClr val="accent1"/>
              </a:solidFill>
              <a:latin typeface="+mj-ea"/>
              <a:ea typeface="+mj-ea"/>
              <a:cs typeface="Times New Roman" panose="02020603050405020304" pitchFamily="18" charset="0"/>
            </a:endParaRPr>
          </a:p>
          <a:p>
            <a:pPr marL="285750" indent="-285750" algn="just" eaLnBrk="1" hangingPunct="1">
              <a:spcAft>
                <a:spcPts val="0"/>
              </a:spcAft>
              <a:buFont typeface="Wingdings" panose="05000000000000000000" pitchFamily="2" charset="2"/>
              <a:buChar char="l"/>
            </a:pPr>
            <a:r>
              <a:rPr lang="zh-CN" altLang="zh-CN" kern="100">
                <a:solidFill>
                  <a:schemeClr val="accent1"/>
                </a:solidFill>
                <a:latin typeface="+mj-ea"/>
                <a:ea typeface="+mj-ea"/>
                <a:cs typeface="Times New Roman" panose="02020603050405020304" pitchFamily="18" charset="0"/>
              </a:rPr>
              <a:t>规定消防宣传内容</a:t>
            </a:r>
            <a:endParaRPr lang="zh-CN" altLang="en-US" kern="100">
              <a:solidFill>
                <a:schemeClr val="accent1"/>
              </a:solidFill>
              <a:latin typeface="+mj-ea"/>
              <a:ea typeface="+mj-ea"/>
              <a:cs typeface="Times New Roman" panose="02020603050405020304" pitchFamily="18" charset="0"/>
            </a:endParaRPr>
          </a:p>
        </p:txBody>
      </p:sp>
      <p:grpSp>
        <p:nvGrpSpPr>
          <p:cNvPr id="60" name="组合 59"/>
          <p:cNvGrpSpPr/>
          <p:nvPr/>
        </p:nvGrpSpPr>
        <p:grpSpPr>
          <a:xfrm>
            <a:off x="7388427" y="1917383"/>
            <a:ext cx="3692896" cy="481697"/>
            <a:chOff x="7319503" y="2056789"/>
            <a:chExt cx="934160" cy="481873"/>
          </a:xfrm>
        </p:grpSpPr>
        <p:sp>
          <p:nvSpPr>
            <p:cNvPr id="61" name="矩形: 圆角 60"/>
            <p:cNvSpPr/>
            <p:nvPr/>
          </p:nvSpPr>
          <p:spPr bwMode="auto">
            <a:xfrm>
              <a:off x="7319503" y="2056789"/>
              <a:ext cx="934160" cy="481873"/>
            </a:xfrm>
            <a:prstGeom prst="roundRect">
              <a:avLst>
                <a:gd name="adj" fmla="val 10938"/>
              </a:avLst>
            </a:prstGeom>
            <a:gradFill>
              <a:gsLst>
                <a:gs pos="0">
                  <a:schemeClr val="tx1"/>
                </a:gs>
                <a:gs pos="48000">
                  <a:schemeClr val="accent2">
                    <a:lumMod val="97000"/>
                    <a:lumOff val="3000"/>
                  </a:schemeClr>
                </a:gs>
                <a:gs pos="100000">
                  <a:schemeClr val="accent2">
                    <a:lumMod val="60000"/>
                    <a:lumOff val="40000"/>
                  </a:schemeClr>
                </a:gs>
              </a:gsLst>
              <a:lin ang="16200000" scaled="1"/>
            </a:gradFill>
            <a:ln w="12700" cap="flat">
              <a:solidFill>
                <a:schemeClr val="bg2"/>
              </a:solidFill>
              <a:prstDash val="solid"/>
              <a:miter lim="800000"/>
            </a:ln>
            <a:effectLst>
              <a:outerShdw blurRad="63500" sx="102000" sy="102000" algn="ctr" rotWithShape="0">
                <a:prstClr val="black">
                  <a:alpha val="40000"/>
                </a:prstClr>
              </a:outerShdw>
            </a:effectLst>
          </p:spPr>
          <p:txBody>
            <a:bodyPr rot="0" spcFirstLastPara="0" vertOverflow="overflow" horzOverflow="overflow" vert="horz" wrap="square" lIns="91406" tIns="45703" rIns="91406" bIns="45703" numCol="1" spcCol="0" rtlCol="0" fromWordArt="0" anchor="t" anchorCtr="0" forceAA="0" compatLnSpc="1">
              <a:noAutofit/>
            </a:bodyPr>
            <a:lstStyle/>
            <a:p>
              <a:endParaRPr lang="zh-CN" altLang="en-US">
                <a:latin typeface="+mn-lt"/>
                <a:ea typeface="+mn-ea"/>
                <a:cs typeface="+mn-ea"/>
              </a:endParaRPr>
            </a:p>
          </p:txBody>
        </p:sp>
        <p:sp>
          <p:nvSpPr>
            <p:cNvPr id="62" name="文本框 61"/>
            <p:cNvSpPr txBox="1"/>
            <p:nvPr/>
          </p:nvSpPr>
          <p:spPr>
            <a:xfrm>
              <a:off x="7364183" y="2113059"/>
              <a:ext cx="877163" cy="368434"/>
            </a:xfrm>
            <a:prstGeom prst="rect">
              <a:avLst/>
            </a:prstGeom>
          </p:spPr>
          <p:txBody>
            <a:bodyPr wrap="square">
              <a:spAutoFit/>
            </a:bodyPr>
            <a:lstStyle>
              <a:defPPr>
                <a:defRPr lang="zh-CN"/>
              </a:defPPr>
              <a:lvl1pPr algn="just" eaLnBrk="1" hangingPunct="1">
                <a:spcAft>
                  <a:spcPts val="0"/>
                </a:spcAft>
                <a:defRPr kern="100">
                  <a:solidFill>
                    <a:schemeClr val="accent1"/>
                  </a:solidFill>
                  <a:latin typeface="+mj-ea"/>
                  <a:ea typeface="+mj-ea"/>
                  <a:cs typeface="Times New Roman" panose="02020603050405020304" pitchFamily="18" charset="0"/>
                </a:defRPr>
              </a:lvl1pPr>
            </a:lstStyle>
            <a:p>
              <a:r>
                <a:rPr lang="zh-CN" altLang="en-US" b="1">
                  <a:solidFill>
                    <a:srgbClr val="FFFF00"/>
                  </a:solidFill>
                </a:rPr>
                <a:t>两规定</a:t>
              </a:r>
              <a:endParaRPr lang="zh-CN" altLang="en-US" b="1">
                <a:solidFill>
                  <a:srgbClr val="FFFF00"/>
                </a:solidFill>
              </a:endParaRPr>
            </a:p>
          </p:txBody>
        </p:sp>
      </p:grpSp>
      <p:sp>
        <p:nvSpPr>
          <p:cNvPr id="63" name="矩形 62"/>
          <p:cNvSpPr/>
          <p:nvPr/>
        </p:nvSpPr>
        <p:spPr>
          <a:xfrm>
            <a:off x="7302082" y="3931618"/>
            <a:ext cx="3965788" cy="2030095"/>
          </a:xfrm>
          <a:prstGeom prst="rect">
            <a:avLst/>
          </a:prstGeom>
        </p:spPr>
        <p:txBody>
          <a:bodyPr wrap="square">
            <a:spAutoFit/>
          </a:bodyPr>
          <a:lstStyle/>
          <a:p>
            <a:pPr marL="285750" indent="-285750" algn="just" eaLnBrk="1" hangingPunct="1">
              <a:spcAft>
                <a:spcPts val="0"/>
              </a:spcAft>
              <a:buFont typeface="Wingdings" panose="05000000000000000000" pitchFamily="2" charset="2"/>
              <a:buChar char="l"/>
            </a:pPr>
            <a:r>
              <a:rPr lang="zh-CN" altLang="en-US" kern="100">
                <a:solidFill>
                  <a:schemeClr val="accent1"/>
                </a:solidFill>
                <a:latin typeface="+mj-ea"/>
                <a:ea typeface="+mj-ea"/>
                <a:cs typeface="Times New Roman" panose="02020603050405020304" pitchFamily="18" charset="0"/>
              </a:rPr>
              <a:t>提示公众所在场所火灾危险性；</a:t>
            </a:r>
            <a:endParaRPr lang="zh-CN" altLang="en-US" kern="100">
              <a:solidFill>
                <a:schemeClr val="accent1"/>
              </a:solidFill>
              <a:latin typeface="+mj-ea"/>
              <a:ea typeface="+mj-ea"/>
              <a:cs typeface="Times New Roman" panose="02020603050405020304" pitchFamily="18" charset="0"/>
            </a:endParaRPr>
          </a:p>
          <a:p>
            <a:pPr marL="285750" indent="-285750" algn="just" eaLnBrk="1" hangingPunct="1">
              <a:spcAft>
                <a:spcPts val="0"/>
              </a:spcAft>
              <a:buFont typeface="Wingdings" panose="05000000000000000000" pitchFamily="2" charset="2"/>
              <a:buChar char="l"/>
            </a:pPr>
            <a:r>
              <a:rPr lang="zh-CN" altLang="en-US" kern="100">
                <a:solidFill>
                  <a:schemeClr val="accent1"/>
                </a:solidFill>
                <a:latin typeface="+mj-ea"/>
                <a:ea typeface="+mj-ea"/>
                <a:cs typeface="Times New Roman" panose="02020603050405020304" pitchFamily="18" charset="0"/>
              </a:rPr>
              <a:t>提示公众所在场所安全逃生路线、安全出口的具体位置，遇到火灾等紧急情况如何正确逃生、自救；</a:t>
            </a:r>
            <a:endParaRPr lang="zh-CN" altLang="en-US" kern="100">
              <a:solidFill>
                <a:schemeClr val="accent1"/>
              </a:solidFill>
              <a:latin typeface="+mj-ea"/>
              <a:ea typeface="+mj-ea"/>
              <a:cs typeface="Times New Roman" panose="02020603050405020304" pitchFamily="18" charset="0"/>
            </a:endParaRPr>
          </a:p>
          <a:p>
            <a:pPr marL="285750" indent="-285750" algn="just" eaLnBrk="1" hangingPunct="1">
              <a:spcAft>
                <a:spcPts val="0"/>
              </a:spcAft>
              <a:buFont typeface="Wingdings" panose="05000000000000000000" pitchFamily="2" charset="2"/>
              <a:buChar char="l"/>
            </a:pPr>
            <a:r>
              <a:rPr lang="zh-CN" altLang="en-US" kern="100">
                <a:solidFill>
                  <a:schemeClr val="accent1"/>
                </a:solidFill>
                <a:latin typeface="+mj-ea"/>
                <a:ea typeface="+mj-ea"/>
                <a:cs typeface="Times New Roman" panose="02020603050405020304" pitchFamily="18" charset="0"/>
              </a:rPr>
              <a:t>提示公众所在场所内简易防护面罩、手电筒等逃生设备器材具体放置位置和使用方法。</a:t>
            </a:r>
            <a:endParaRPr lang="zh-CN" altLang="en-US" kern="100">
              <a:solidFill>
                <a:schemeClr val="accent1"/>
              </a:solidFill>
              <a:latin typeface="+mj-ea"/>
              <a:ea typeface="+mj-ea"/>
              <a:cs typeface="Times New Roman" panose="02020603050405020304" pitchFamily="18" charset="0"/>
            </a:endParaRPr>
          </a:p>
        </p:txBody>
      </p:sp>
      <p:grpSp>
        <p:nvGrpSpPr>
          <p:cNvPr id="64" name="组合 63"/>
          <p:cNvGrpSpPr/>
          <p:nvPr/>
        </p:nvGrpSpPr>
        <p:grpSpPr>
          <a:xfrm>
            <a:off x="7431010" y="3378463"/>
            <a:ext cx="3692896" cy="481697"/>
            <a:chOff x="7319503" y="2056789"/>
            <a:chExt cx="934160" cy="481873"/>
          </a:xfrm>
        </p:grpSpPr>
        <p:sp>
          <p:nvSpPr>
            <p:cNvPr id="65" name="矩形: 圆角 64"/>
            <p:cNvSpPr/>
            <p:nvPr/>
          </p:nvSpPr>
          <p:spPr bwMode="auto">
            <a:xfrm>
              <a:off x="7319503" y="2056789"/>
              <a:ext cx="934160" cy="481873"/>
            </a:xfrm>
            <a:prstGeom prst="roundRect">
              <a:avLst>
                <a:gd name="adj" fmla="val 10938"/>
              </a:avLst>
            </a:prstGeom>
            <a:gradFill>
              <a:gsLst>
                <a:gs pos="0">
                  <a:schemeClr val="tx1"/>
                </a:gs>
                <a:gs pos="48000">
                  <a:schemeClr val="accent2">
                    <a:lumMod val="97000"/>
                    <a:lumOff val="3000"/>
                  </a:schemeClr>
                </a:gs>
                <a:gs pos="100000">
                  <a:schemeClr val="accent2">
                    <a:lumMod val="60000"/>
                    <a:lumOff val="40000"/>
                  </a:schemeClr>
                </a:gs>
              </a:gsLst>
              <a:lin ang="16200000" scaled="1"/>
            </a:gradFill>
            <a:ln w="12700" cap="flat">
              <a:solidFill>
                <a:schemeClr val="bg2"/>
              </a:solidFill>
              <a:prstDash val="solid"/>
              <a:miter lim="800000"/>
            </a:ln>
            <a:effectLst>
              <a:outerShdw blurRad="63500" sx="102000" sy="102000" algn="ctr" rotWithShape="0">
                <a:prstClr val="black">
                  <a:alpha val="40000"/>
                </a:prstClr>
              </a:outerShdw>
            </a:effectLst>
          </p:spPr>
          <p:txBody>
            <a:bodyPr rot="0" spcFirstLastPara="0" vertOverflow="overflow" horzOverflow="overflow" vert="horz" wrap="square" lIns="91406" tIns="45703" rIns="91406" bIns="45703" numCol="1" spcCol="0" rtlCol="0" fromWordArt="0" anchor="t" anchorCtr="0" forceAA="0" compatLnSpc="1">
              <a:noAutofit/>
            </a:bodyPr>
            <a:lstStyle/>
            <a:p>
              <a:endParaRPr lang="zh-CN" altLang="en-US">
                <a:latin typeface="+mn-lt"/>
                <a:ea typeface="+mn-ea"/>
                <a:cs typeface="+mn-ea"/>
              </a:endParaRPr>
            </a:p>
          </p:txBody>
        </p:sp>
        <p:sp>
          <p:nvSpPr>
            <p:cNvPr id="66" name="文本框 65"/>
            <p:cNvSpPr txBox="1"/>
            <p:nvPr/>
          </p:nvSpPr>
          <p:spPr>
            <a:xfrm>
              <a:off x="7364183" y="2113059"/>
              <a:ext cx="877163" cy="368434"/>
            </a:xfrm>
            <a:prstGeom prst="rect">
              <a:avLst/>
            </a:prstGeom>
          </p:spPr>
          <p:txBody>
            <a:bodyPr wrap="square">
              <a:spAutoFit/>
            </a:bodyPr>
            <a:lstStyle>
              <a:defPPr>
                <a:defRPr lang="zh-CN"/>
              </a:defPPr>
              <a:lvl1pPr algn="just" eaLnBrk="1" hangingPunct="1">
                <a:spcAft>
                  <a:spcPts val="0"/>
                </a:spcAft>
                <a:defRPr kern="100">
                  <a:solidFill>
                    <a:schemeClr val="accent1"/>
                  </a:solidFill>
                  <a:latin typeface="+mj-ea"/>
                  <a:ea typeface="+mj-ea"/>
                  <a:cs typeface="Times New Roman" panose="02020603050405020304" pitchFamily="18" charset="0"/>
                </a:defRPr>
              </a:lvl1pPr>
            </a:lstStyle>
            <a:p>
              <a:r>
                <a:rPr lang="zh-CN" altLang="en-US" b="1">
                  <a:solidFill>
                    <a:srgbClr val="FFFF00"/>
                  </a:solidFill>
                </a:rPr>
                <a:t>三提示</a:t>
              </a:r>
              <a:endParaRPr lang="zh-CN" altLang="en-US" b="1">
                <a:solidFill>
                  <a:srgbClr val="FFFF00"/>
                </a:solidFill>
              </a:endParaRPr>
            </a:p>
          </p:txBody>
        </p:sp>
      </p:grpSp>
      <p:sp>
        <p:nvSpPr>
          <p:cNvPr id="67" name="矩形 66"/>
          <p:cNvSpPr/>
          <p:nvPr/>
        </p:nvSpPr>
        <p:spPr>
          <a:xfrm>
            <a:off x="2550519" y="1478761"/>
            <a:ext cx="1402080" cy="460375"/>
          </a:xfrm>
          <a:prstGeom prst="rect">
            <a:avLst/>
          </a:prstGeom>
        </p:spPr>
        <p:txBody>
          <a:bodyPr wrap="none">
            <a:spAutoFit/>
          </a:bodyPr>
          <a:lstStyle/>
          <a:p>
            <a:r>
              <a:rPr lang="zh-CN" altLang="en-US" sz="2400">
                <a:latin typeface="+mj-ea"/>
                <a:ea typeface="+mj-ea"/>
              </a:rPr>
              <a:t>四类场所</a:t>
            </a:r>
            <a:endParaRPr lang="zh-CN" altLang="en-US" sz="2400">
              <a:latin typeface="+mj-ea"/>
              <a:ea typeface="+mj-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right)">
                                      <p:cBhvr>
                                        <p:cTn id="7" dur="300"/>
                                        <p:tgtEl>
                                          <p:spTgt spid="29"/>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44"/>
                                        </p:tgtEl>
                                        <p:attrNameLst>
                                          <p:attrName>style.visibility</p:attrName>
                                        </p:attrNameLst>
                                      </p:cBhvr>
                                      <p:to>
                                        <p:strVal val="visible"/>
                                      </p:to>
                                    </p:set>
                                    <p:anim by="(-#ppt_w*2)" calcmode="lin" valueType="num">
                                      <p:cBhvr rctx="PPT">
                                        <p:cTn id="11" dur="250" autoRev="1" fill="hold">
                                          <p:stCondLst>
                                            <p:cond delay="0"/>
                                          </p:stCondLst>
                                        </p:cTn>
                                        <p:tgtEl>
                                          <p:spTgt spid="44"/>
                                        </p:tgtEl>
                                        <p:attrNameLst>
                                          <p:attrName>ppt_w</p:attrName>
                                        </p:attrNameLst>
                                      </p:cBhvr>
                                    </p:anim>
                                    <p:anim by="(#ppt_w*0.50)" calcmode="lin" valueType="num">
                                      <p:cBhvr>
                                        <p:cTn id="12" dur="250" decel="50000" autoRev="1" fill="hold">
                                          <p:stCondLst>
                                            <p:cond delay="0"/>
                                          </p:stCondLst>
                                        </p:cTn>
                                        <p:tgtEl>
                                          <p:spTgt spid="44"/>
                                        </p:tgtEl>
                                        <p:attrNameLst>
                                          <p:attrName>ppt_x</p:attrName>
                                        </p:attrNameLst>
                                      </p:cBhvr>
                                    </p:anim>
                                    <p:anim from="(-#ppt_h/2)" to="(#ppt_y)" calcmode="lin" valueType="num">
                                      <p:cBhvr>
                                        <p:cTn id="13" dur="500" fill="hold">
                                          <p:stCondLst>
                                            <p:cond delay="0"/>
                                          </p:stCondLst>
                                        </p:cTn>
                                        <p:tgtEl>
                                          <p:spTgt spid="44"/>
                                        </p:tgtEl>
                                        <p:attrNameLst>
                                          <p:attrName>ppt_y</p:attrName>
                                        </p:attrNameLst>
                                      </p:cBhvr>
                                    </p:anim>
                                    <p:animRot by="21600000">
                                      <p:cBhvr>
                                        <p:cTn id="14" dur="500" fill="hold">
                                          <p:stCondLst>
                                            <p:cond delay="0"/>
                                          </p:stCondLst>
                                        </p:cTn>
                                        <p:tgtEl>
                                          <p:spTgt spid="44"/>
                                        </p:tgtEl>
                                        <p:attrNameLst>
                                          <p:attrName>r</p:attrName>
                                        </p:attrNameLst>
                                      </p:cBhvr>
                                    </p:animRot>
                                  </p:childTnLst>
                                </p:cTn>
                              </p:par>
                            </p:childTnLst>
                          </p:cTn>
                        </p:par>
                        <p:par>
                          <p:cTn id="15" fill="hold">
                            <p:stCondLst>
                              <p:cond delay="1549"/>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67"/>
                                        </p:tgtEl>
                                        <p:attrNameLst>
                                          <p:attrName>style.visibility</p:attrName>
                                        </p:attrNameLst>
                                      </p:cBhvr>
                                      <p:to>
                                        <p:strVal val="visible"/>
                                      </p:to>
                                    </p:set>
                                    <p:anim by="(-#ppt_w*2)" calcmode="lin" valueType="num">
                                      <p:cBhvr rctx="PPT">
                                        <p:cTn id="18" dur="250" autoRev="1" fill="hold">
                                          <p:stCondLst>
                                            <p:cond delay="0"/>
                                          </p:stCondLst>
                                        </p:cTn>
                                        <p:tgtEl>
                                          <p:spTgt spid="67"/>
                                        </p:tgtEl>
                                        <p:attrNameLst>
                                          <p:attrName>ppt_w</p:attrName>
                                        </p:attrNameLst>
                                      </p:cBhvr>
                                    </p:anim>
                                    <p:anim by="(#ppt_w*0.50)" calcmode="lin" valueType="num">
                                      <p:cBhvr>
                                        <p:cTn id="19" dur="250" decel="50000" autoRev="1" fill="hold">
                                          <p:stCondLst>
                                            <p:cond delay="0"/>
                                          </p:stCondLst>
                                        </p:cTn>
                                        <p:tgtEl>
                                          <p:spTgt spid="67"/>
                                        </p:tgtEl>
                                        <p:attrNameLst>
                                          <p:attrName>ppt_x</p:attrName>
                                        </p:attrNameLst>
                                      </p:cBhvr>
                                    </p:anim>
                                    <p:anim from="(-#ppt_h/2)" to="(#ppt_y)" calcmode="lin" valueType="num">
                                      <p:cBhvr>
                                        <p:cTn id="20" dur="500" fill="hold">
                                          <p:stCondLst>
                                            <p:cond delay="0"/>
                                          </p:stCondLst>
                                        </p:cTn>
                                        <p:tgtEl>
                                          <p:spTgt spid="67"/>
                                        </p:tgtEl>
                                        <p:attrNameLst>
                                          <p:attrName>ppt_y</p:attrName>
                                        </p:attrNameLst>
                                      </p:cBhvr>
                                    </p:anim>
                                    <p:animRot by="21600000">
                                      <p:cBhvr>
                                        <p:cTn id="21" dur="500" fill="hold">
                                          <p:stCondLst>
                                            <p:cond delay="0"/>
                                          </p:stCondLst>
                                        </p:cTn>
                                        <p:tgtEl>
                                          <p:spTgt spid="67"/>
                                        </p:tgtEl>
                                        <p:attrNameLst>
                                          <p:attrName>r</p:attrName>
                                        </p:attrNameLst>
                                      </p:cBhvr>
                                    </p:animRot>
                                  </p:childTnLst>
                                </p:cTn>
                              </p:par>
                            </p:childTnLst>
                          </p:cTn>
                        </p:par>
                        <p:par>
                          <p:cTn id="22" fill="hold">
                            <p:stCondLst>
                              <p:cond delay="2200"/>
                            </p:stCondLst>
                            <p:childTnLst>
                              <p:par>
                                <p:cTn id="23" presetID="53" presetClass="entr" presetSubtype="16" fill="hold" nodeType="after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p:cTn id="25" dur="500" fill="hold"/>
                                        <p:tgtEl>
                                          <p:spTgt spid="48"/>
                                        </p:tgtEl>
                                        <p:attrNameLst>
                                          <p:attrName>ppt_w</p:attrName>
                                        </p:attrNameLst>
                                      </p:cBhvr>
                                      <p:tavLst>
                                        <p:tav tm="0">
                                          <p:val>
                                            <p:fltVal val="0"/>
                                          </p:val>
                                        </p:tav>
                                        <p:tav tm="100000">
                                          <p:val>
                                            <p:strVal val="#ppt_w"/>
                                          </p:val>
                                        </p:tav>
                                      </p:tavLst>
                                    </p:anim>
                                    <p:anim calcmode="lin" valueType="num">
                                      <p:cBhvr>
                                        <p:cTn id="26" dur="500" fill="hold"/>
                                        <p:tgtEl>
                                          <p:spTgt spid="48"/>
                                        </p:tgtEl>
                                        <p:attrNameLst>
                                          <p:attrName>ppt_h</p:attrName>
                                        </p:attrNameLst>
                                      </p:cBhvr>
                                      <p:tavLst>
                                        <p:tav tm="0">
                                          <p:val>
                                            <p:fltVal val="0"/>
                                          </p:val>
                                        </p:tav>
                                        <p:tav tm="100000">
                                          <p:val>
                                            <p:strVal val="#ppt_h"/>
                                          </p:val>
                                        </p:tav>
                                      </p:tavLst>
                                    </p:anim>
                                    <p:animEffect transition="in" filter="fade">
                                      <p:cBhvr>
                                        <p:cTn id="27" dur="500"/>
                                        <p:tgtEl>
                                          <p:spTgt spid="48"/>
                                        </p:tgtEl>
                                      </p:cBhvr>
                                    </p:animEffect>
                                  </p:childTnLst>
                                </p:cTn>
                              </p:par>
                              <p:par>
                                <p:cTn id="28" presetID="53" presetClass="entr" presetSubtype="16" fill="hold" nodeType="withEffect">
                                  <p:stCondLst>
                                    <p:cond delay="10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par>
                                <p:cTn id="33" presetID="53" presetClass="entr" presetSubtype="16" fill="hold" nodeType="withEffect">
                                  <p:stCondLst>
                                    <p:cond delay="20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par>
                                <p:cTn id="38" presetID="53" presetClass="entr" presetSubtype="16" fill="hold" nodeType="withEffect">
                                  <p:stCondLst>
                                    <p:cond delay="300"/>
                                  </p:stCondLst>
                                  <p:childTnLst>
                                    <p:set>
                                      <p:cBhvr>
                                        <p:cTn id="39" dur="1" fill="hold">
                                          <p:stCondLst>
                                            <p:cond delay="0"/>
                                          </p:stCondLst>
                                        </p:cTn>
                                        <p:tgtEl>
                                          <p:spTgt spid="51"/>
                                        </p:tgtEl>
                                        <p:attrNameLst>
                                          <p:attrName>style.visibility</p:attrName>
                                        </p:attrNameLst>
                                      </p:cBhvr>
                                      <p:to>
                                        <p:strVal val="visible"/>
                                      </p:to>
                                    </p:set>
                                    <p:anim calcmode="lin" valueType="num">
                                      <p:cBhvr>
                                        <p:cTn id="40" dur="500" fill="hold"/>
                                        <p:tgtEl>
                                          <p:spTgt spid="51"/>
                                        </p:tgtEl>
                                        <p:attrNameLst>
                                          <p:attrName>ppt_w</p:attrName>
                                        </p:attrNameLst>
                                      </p:cBhvr>
                                      <p:tavLst>
                                        <p:tav tm="0">
                                          <p:val>
                                            <p:fltVal val="0"/>
                                          </p:val>
                                        </p:tav>
                                        <p:tav tm="100000">
                                          <p:val>
                                            <p:strVal val="#ppt_w"/>
                                          </p:val>
                                        </p:tav>
                                      </p:tavLst>
                                    </p:anim>
                                    <p:anim calcmode="lin" valueType="num">
                                      <p:cBhvr>
                                        <p:cTn id="41" dur="500" fill="hold"/>
                                        <p:tgtEl>
                                          <p:spTgt spid="51"/>
                                        </p:tgtEl>
                                        <p:attrNameLst>
                                          <p:attrName>ppt_h</p:attrName>
                                        </p:attrNameLst>
                                      </p:cBhvr>
                                      <p:tavLst>
                                        <p:tav tm="0">
                                          <p:val>
                                            <p:fltVal val="0"/>
                                          </p:val>
                                        </p:tav>
                                        <p:tav tm="100000">
                                          <p:val>
                                            <p:strVal val="#ppt_h"/>
                                          </p:val>
                                        </p:tav>
                                      </p:tavLst>
                                    </p:anim>
                                    <p:animEffect transition="in" filter="fade">
                                      <p:cBhvr>
                                        <p:cTn id="42" dur="500"/>
                                        <p:tgtEl>
                                          <p:spTgt spid="51"/>
                                        </p:tgtEl>
                                      </p:cBhvr>
                                    </p:animEffect>
                                  </p:childTnLst>
                                </p:cTn>
                              </p:par>
                            </p:childTnLst>
                          </p:cTn>
                        </p:par>
                        <p:par>
                          <p:cTn id="43" fill="hold">
                            <p:stCondLst>
                              <p:cond delay="2700"/>
                            </p:stCondLst>
                            <p:childTnLst>
                              <p:par>
                                <p:cTn id="44" presetID="42" presetClass="entr" presetSubtype="0"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500"/>
                                        <p:tgtEl>
                                          <p:spTgt spid="52"/>
                                        </p:tgtEl>
                                      </p:cBhvr>
                                    </p:animEffect>
                                    <p:anim calcmode="lin" valueType="num">
                                      <p:cBhvr>
                                        <p:cTn id="47" dur="500" fill="hold"/>
                                        <p:tgtEl>
                                          <p:spTgt spid="52"/>
                                        </p:tgtEl>
                                        <p:attrNameLst>
                                          <p:attrName>ppt_x</p:attrName>
                                        </p:attrNameLst>
                                      </p:cBhvr>
                                      <p:tavLst>
                                        <p:tav tm="0">
                                          <p:val>
                                            <p:strVal val="#ppt_x"/>
                                          </p:val>
                                        </p:tav>
                                        <p:tav tm="100000">
                                          <p:val>
                                            <p:strVal val="#ppt_x"/>
                                          </p:val>
                                        </p:tav>
                                      </p:tavLst>
                                    </p:anim>
                                    <p:anim calcmode="lin" valueType="num">
                                      <p:cBhvr>
                                        <p:cTn id="48" dur="500" fill="hold"/>
                                        <p:tgtEl>
                                          <p:spTgt spid="5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anim calcmode="lin" valueType="num">
                                      <p:cBhvr>
                                        <p:cTn id="52" dur="500" fill="hold"/>
                                        <p:tgtEl>
                                          <p:spTgt spid="53"/>
                                        </p:tgtEl>
                                        <p:attrNameLst>
                                          <p:attrName>ppt_x</p:attrName>
                                        </p:attrNameLst>
                                      </p:cBhvr>
                                      <p:tavLst>
                                        <p:tav tm="0">
                                          <p:val>
                                            <p:strVal val="#ppt_x"/>
                                          </p:val>
                                        </p:tav>
                                        <p:tav tm="100000">
                                          <p:val>
                                            <p:strVal val="#ppt_x"/>
                                          </p:val>
                                        </p:tav>
                                      </p:tavLst>
                                    </p:anim>
                                    <p:anim calcmode="lin" valueType="num">
                                      <p:cBhvr>
                                        <p:cTn id="53" dur="500" fill="hold"/>
                                        <p:tgtEl>
                                          <p:spTgt spid="5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fade">
                                      <p:cBhvr>
                                        <p:cTn id="56" dur="500"/>
                                        <p:tgtEl>
                                          <p:spTgt spid="54"/>
                                        </p:tgtEl>
                                      </p:cBhvr>
                                    </p:animEffect>
                                    <p:anim calcmode="lin" valueType="num">
                                      <p:cBhvr>
                                        <p:cTn id="57" dur="500" fill="hold"/>
                                        <p:tgtEl>
                                          <p:spTgt spid="54"/>
                                        </p:tgtEl>
                                        <p:attrNameLst>
                                          <p:attrName>ppt_x</p:attrName>
                                        </p:attrNameLst>
                                      </p:cBhvr>
                                      <p:tavLst>
                                        <p:tav tm="0">
                                          <p:val>
                                            <p:strVal val="#ppt_x"/>
                                          </p:val>
                                        </p:tav>
                                        <p:tav tm="100000">
                                          <p:val>
                                            <p:strVal val="#ppt_x"/>
                                          </p:val>
                                        </p:tav>
                                      </p:tavLst>
                                    </p:anim>
                                    <p:anim calcmode="lin" valueType="num">
                                      <p:cBhvr>
                                        <p:cTn id="58" dur="500" fill="hold"/>
                                        <p:tgtEl>
                                          <p:spTgt spid="5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fade">
                                      <p:cBhvr>
                                        <p:cTn id="61" dur="500"/>
                                        <p:tgtEl>
                                          <p:spTgt spid="55"/>
                                        </p:tgtEl>
                                      </p:cBhvr>
                                    </p:animEffect>
                                    <p:anim calcmode="lin" valueType="num">
                                      <p:cBhvr>
                                        <p:cTn id="62" dur="500" fill="hold"/>
                                        <p:tgtEl>
                                          <p:spTgt spid="55"/>
                                        </p:tgtEl>
                                        <p:attrNameLst>
                                          <p:attrName>ppt_x</p:attrName>
                                        </p:attrNameLst>
                                      </p:cBhvr>
                                      <p:tavLst>
                                        <p:tav tm="0">
                                          <p:val>
                                            <p:strVal val="#ppt_x"/>
                                          </p:val>
                                        </p:tav>
                                        <p:tav tm="100000">
                                          <p:val>
                                            <p:strVal val="#ppt_x"/>
                                          </p:val>
                                        </p:tav>
                                      </p:tavLst>
                                    </p:anim>
                                    <p:anim calcmode="lin" valueType="num">
                                      <p:cBhvr>
                                        <p:cTn id="63" dur="500" fill="hold"/>
                                        <p:tgtEl>
                                          <p:spTgt spid="55"/>
                                        </p:tgtEl>
                                        <p:attrNameLst>
                                          <p:attrName>ppt_y</p:attrName>
                                        </p:attrNameLst>
                                      </p:cBhvr>
                                      <p:tavLst>
                                        <p:tav tm="0">
                                          <p:val>
                                            <p:strVal val="#ppt_y+.1"/>
                                          </p:val>
                                        </p:tav>
                                        <p:tav tm="100000">
                                          <p:val>
                                            <p:strVal val="#ppt_y"/>
                                          </p:val>
                                        </p:tav>
                                      </p:tavLst>
                                    </p:anim>
                                  </p:childTnLst>
                                </p:cTn>
                              </p:par>
                            </p:childTnLst>
                          </p:cTn>
                        </p:par>
                        <p:par>
                          <p:cTn id="64" fill="hold">
                            <p:stCondLst>
                              <p:cond delay="3200"/>
                            </p:stCondLst>
                            <p:childTnLst>
                              <p:par>
                                <p:cTn id="65" presetID="16" presetClass="entr" presetSubtype="21"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barn(inVertical)">
                                      <p:cBhvr>
                                        <p:cTn id="67" dur="500"/>
                                        <p:tgtEl>
                                          <p:spTgt spid="47"/>
                                        </p:tgtEl>
                                      </p:cBhvr>
                                    </p:animEffect>
                                  </p:childTnLst>
                                </p:cTn>
                              </p:par>
                            </p:childTnLst>
                          </p:cTn>
                        </p:par>
                        <p:par>
                          <p:cTn id="68" fill="hold">
                            <p:stCondLst>
                              <p:cond delay="3700"/>
                            </p:stCondLst>
                            <p:childTnLst>
                              <p:par>
                                <p:cTn id="69" presetID="12" presetClass="entr" presetSubtype="8" fill="hold" nodeType="afterEffect">
                                  <p:stCondLst>
                                    <p:cond delay="0"/>
                                  </p:stCondLst>
                                  <p:childTnLst>
                                    <p:set>
                                      <p:cBhvr>
                                        <p:cTn id="70" dur="1" fill="hold">
                                          <p:stCondLst>
                                            <p:cond delay="0"/>
                                          </p:stCondLst>
                                        </p:cTn>
                                        <p:tgtEl>
                                          <p:spTgt spid="56"/>
                                        </p:tgtEl>
                                        <p:attrNameLst>
                                          <p:attrName>style.visibility</p:attrName>
                                        </p:attrNameLst>
                                      </p:cBhvr>
                                      <p:to>
                                        <p:strVal val="visible"/>
                                      </p:to>
                                    </p:set>
                                    <p:anim calcmode="lin" valueType="num">
                                      <p:cBhvr additive="base">
                                        <p:cTn id="71" dur="500"/>
                                        <p:tgtEl>
                                          <p:spTgt spid="56"/>
                                        </p:tgtEl>
                                        <p:attrNameLst>
                                          <p:attrName>ppt_x</p:attrName>
                                        </p:attrNameLst>
                                      </p:cBhvr>
                                      <p:tavLst>
                                        <p:tav tm="0">
                                          <p:val>
                                            <p:strVal val="#ppt_x-#ppt_w*1.125000"/>
                                          </p:val>
                                        </p:tav>
                                        <p:tav tm="100000">
                                          <p:val>
                                            <p:strVal val="#ppt_x"/>
                                          </p:val>
                                        </p:tav>
                                      </p:tavLst>
                                    </p:anim>
                                    <p:animEffect transition="in" filter="wipe(right)">
                                      <p:cBhvr>
                                        <p:cTn id="72" dur="500"/>
                                        <p:tgtEl>
                                          <p:spTgt spid="56"/>
                                        </p:tgtEl>
                                      </p:cBhvr>
                                    </p:animEffect>
                                  </p:childTnLst>
                                </p:cTn>
                              </p:par>
                            </p:childTnLst>
                          </p:cTn>
                        </p:par>
                        <p:par>
                          <p:cTn id="73" fill="hold">
                            <p:stCondLst>
                              <p:cond delay="4200"/>
                            </p:stCondLst>
                            <p:childTnLst>
                              <p:par>
                                <p:cTn id="74" presetID="16" presetClass="entr" presetSubtype="21" fill="hold" grpId="0" nodeType="after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barn(inVertical)">
                                      <p:cBhvr>
                                        <p:cTn id="76" dur="500"/>
                                        <p:tgtEl>
                                          <p:spTgt spid="46"/>
                                        </p:tgtEl>
                                      </p:cBhvr>
                                    </p:animEffect>
                                  </p:childTnLst>
                                </p:cTn>
                              </p:par>
                            </p:childTnLst>
                          </p:cTn>
                        </p:par>
                        <p:par>
                          <p:cTn id="77" fill="hold">
                            <p:stCondLst>
                              <p:cond delay="4700"/>
                            </p:stCondLst>
                            <p:childTnLst>
                              <p:par>
                                <p:cTn id="78" presetID="31" presetClass="entr" presetSubtype="0" fill="hold" nodeType="afterEffect">
                                  <p:stCondLst>
                                    <p:cond delay="0"/>
                                  </p:stCondLst>
                                  <p:childTnLst>
                                    <p:set>
                                      <p:cBhvr>
                                        <p:cTn id="79" dur="1" fill="hold">
                                          <p:stCondLst>
                                            <p:cond delay="0"/>
                                          </p:stCondLst>
                                        </p:cTn>
                                        <p:tgtEl>
                                          <p:spTgt spid="60"/>
                                        </p:tgtEl>
                                        <p:attrNameLst>
                                          <p:attrName>style.visibility</p:attrName>
                                        </p:attrNameLst>
                                      </p:cBhvr>
                                      <p:to>
                                        <p:strVal val="visible"/>
                                      </p:to>
                                    </p:set>
                                    <p:anim calcmode="lin" valueType="num">
                                      <p:cBhvr>
                                        <p:cTn id="80" dur="500" fill="hold"/>
                                        <p:tgtEl>
                                          <p:spTgt spid="60"/>
                                        </p:tgtEl>
                                        <p:attrNameLst>
                                          <p:attrName>ppt_w</p:attrName>
                                        </p:attrNameLst>
                                      </p:cBhvr>
                                      <p:tavLst>
                                        <p:tav tm="0">
                                          <p:val>
                                            <p:fltVal val="0"/>
                                          </p:val>
                                        </p:tav>
                                        <p:tav tm="100000">
                                          <p:val>
                                            <p:strVal val="#ppt_w"/>
                                          </p:val>
                                        </p:tav>
                                      </p:tavLst>
                                    </p:anim>
                                    <p:anim calcmode="lin" valueType="num">
                                      <p:cBhvr>
                                        <p:cTn id="81" dur="500" fill="hold"/>
                                        <p:tgtEl>
                                          <p:spTgt spid="60"/>
                                        </p:tgtEl>
                                        <p:attrNameLst>
                                          <p:attrName>ppt_h</p:attrName>
                                        </p:attrNameLst>
                                      </p:cBhvr>
                                      <p:tavLst>
                                        <p:tav tm="0">
                                          <p:val>
                                            <p:fltVal val="0"/>
                                          </p:val>
                                        </p:tav>
                                        <p:tav tm="100000">
                                          <p:val>
                                            <p:strVal val="#ppt_h"/>
                                          </p:val>
                                        </p:tav>
                                      </p:tavLst>
                                    </p:anim>
                                    <p:anim calcmode="lin" valueType="num">
                                      <p:cBhvr>
                                        <p:cTn id="82" dur="500" fill="hold"/>
                                        <p:tgtEl>
                                          <p:spTgt spid="60"/>
                                        </p:tgtEl>
                                        <p:attrNameLst>
                                          <p:attrName>style.rotation</p:attrName>
                                        </p:attrNameLst>
                                      </p:cBhvr>
                                      <p:tavLst>
                                        <p:tav tm="0">
                                          <p:val>
                                            <p:fltVal val="90"/>
                                          </p:val>
                                        </p:tav>
                                        <p:tav tm="100000">
                                          <p:val>
                                            <p:fltVal val="0"/>
                                          </p:val>
                                        </p:tav>
                                      </p:tavLst>
                                    </p:anim>
                                    <p:animEffect transition="in" filter="fade">
                                      <p:cBhvr>
                                        <p:cTn id="83" dur="500"/>
                                        <p:tgtEl>
                                          <p:spTgt spid="60"/>
                                        </p:tgtEl>
                                      </p:cBhvr>
                                    </p:animEffect>
                                  </p:childTnLst>
                                </p:cTn>
                              </p:par>
                            </p:childTnLst>
                          </p:cTn>
                        </p:par>
                        <p:par>
                          <p:cTn id="84" fill="hold">
                            <p:stCondLst>
                              <p:cond delay="5200"/>
                            </p:stCondLst>
                            <p:childTnLst>
                              <p:par>
                                <p:cTn id="85" presetID="22" presetClass="entr" presetSubtype="1" fill="hold" grpId="0"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wipe(up)">
                                      <p:cBhvr>
                                        <p:cTn id="87" dur="500"/>
                                        <p:tgtEl>
                                          <p:spTgt spid="59"/>
                                        </p:tgtEl>
                                      </p:cBhvr>
                                    </p:animEffect>
                                  </p:childTnLst>
                                </p:cTn>
                              </p:par>
                            </p:childTnLst>
                          </p:cTn>
                        </p:par>
                        <p:par>
                          <p:cTn id="88" fill="hold">
                            <p:stCondLst>
                              <p:cond delay="5700"/>
                            </p:stCondLst>
                            <p:childTnLst>
                              <p:par>
                                <p:cTn id="89" presetID="31" presetClass="entr" presetSubtype="0" fill="hold" nodeType="afterEffect">
                                  <p:stCondLst>
                                    <p:cond delay="0"/>
                                  </p:stCondLst>
                                  <p:childTnLst>
                                    <p:set>
                                      <p:cBhvr>
                                        <p:cTn id="90" dur="1" fill="hold">
                                          <p:stCondLst>
                                            <p:cond delay="0"/>
                                          </p:stCondLst>
                                        </p:cTn>
                                        <p:tgtEl>
                                          <p:spTgt spid="64"/>
                                        </p:tgtEl>
                                        <p:attrNameLst>
                                          <p:attrName>style.visibility</p:attrName>
                                        </p:attrNameLst>
                                      </p:cBhvr>
                                      <p:to>
                                        <p:strVal val="visible"/>
                                      </p:to>
                                    </p:set>
                                    <p:anim calcmode="lin" valueType="num">
                                      <p:cBhvr>
                                        <p:cTn id="91" dur="500" fill="hold"/>
                                        <p:tgtEl>
                                          <p:spTgt spid="64"/>
                                        </p:tgtEl>
                                        <p:attrNameLst>
                                          <p:attrName>ppt_w</p:attrName>
                                        </p:attrNameLst>
                                      </p:cBhvr>
                                      <p:tavLst>
                                        <p:tav tm="0">
                                          <p:val>
                                            <p:fltVal val="0"/>
                                          </p:val>
                                        </p:tav>
                                        <p:tav tm="100000">
                                          <p:val>
                                            <p:strVal val="#ppt_w"/>
                                          </p:val>
                                        </p:tav>
                                      </p:tavLst>
                                    </p:anim>
                                    <p:anim calcmode="lin" valueType="num">
                                      <p:cBhvr>
                                        <p:cTn id="92" dur="500" fill="hold"/>
                                        <p:tgtEl>
                                          <p:spTgt spid="64"/>
                                        </p:tgtEl>
                                        <p:attrNameLst>
                                          <p:attrName>ppt_h</p:attrName>
                                        </p:attrNameLst>
                                      </p:cBhvr>
                                      <p:tavLst>
                                        <p:tav tm="0">
                                          <p:val>
                                            <p:fltVal val="0"/>
                                          </p:val>
                                        </p:tav>
                                        <p:tav tm="100000">
                                          <p:val>
                                            <p:strVal val="#ppt_h"/>
                                          </p:val>
                                        </p:tav>
                                      </p:tavLst>
                                    </p:anim>
                                    <p:anim calcmode="lin" valueType="num">
                                      <p:cBhvr>
                                        <p:cTn id="93" dur="500" fill="hold"/>
                                        <p:tgtEl>
                                          <p:spTgt spid="64"/>
                                        </p:tgtEl>
                                        <p:attrNameLst>
                                          <p:attrName>style.rotation</p:attrName>
                                        </p:attrNameLst>
                                      </p:cBhvr>
                                      <p:tavLst>
                                        <p:tav tm="0">
                                          <p:val>
                                            <p:fltVal val="90"/>
                                          </p:val>
                                        </p:tav>
                                        <p:tav tm="100000">
                                          <p:val>
                                            <p:fltVal val="0"/>
                                          </p:val>
                                        </p:tav>
                                      </p:tavLst>
                                    </p:anim>
                                    <p:animEffect transition="in" filter="fade">
                                      <p:cBhvr>
                                        <p:cTn id="94" dur="500"/>
                                        <p:tgtEl>
                                          <p:spTgt spid="64"/>
                                        </p:tgtEl>
                                      </p:cBhvr>
                                    </p:animEffect>
                                  </p:childTnLst>
                                </p:cTn>
                              </p:par>
                            </p:childTnLst>
                          </p:cTn>
                        </p:par>
                        <p:par>
                          <p:cTn id="95" fill="hold">
                            <p:stCondLst>
                              <p:cond delay="6200"/>
                            </p:stCondLst>
                            <p:childTnLst>
                              <p:par>
                                <p:cTn id="96" presetID="22" presetClass="entr" presetSubtype="1" fill="hold" grpId="0" nodeType="afterEffect">
                                  <p:stCondLst>
                                    <p:cond delay="0"/>
                                  </p:stCondLst>
                                  <p:childTnLst>
                                    <p:set>
                                      <p:cBhvr>
                                        <p:cTn id="97" dur="1" fill="hold">
                                          <p:stCondLst>
                                            <p:cond delay="0"/>
                                          </p:stCondLst>
                                        </p:cTn>
                                        <p:tgtEl>
                                          <p:spTgt spid="63"/>
                                        </p:tgtEl>
                                        <p:attrNameLst>
                                          <p:attrName>style.visibility</p:attrName>
                                        </p:attrNameLst>
                                      </p:cBhvr>
                                      <p:to>
                                        <p:strVal val="visible"/>
                                      </p:to>
                                    </p:set>
                                    <p:animEffect transition="in" filter="wipe(up)">
                                      <p:cBhvr>
                                        <p:cTn id="98"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bldLvl="0" animBg="1"/>
      <p:bldP spid="47" grpId="0" bldLvl="0" animBg="1"/>
      <p:bldP spid="52" grpId="0"/>
      <p:bldP spid="53" grpId="0"/>
      <p:bldP spid="54" grpId="0"/>
      <p:bldP spid="55" grpId="0"/>
      <p:bldP spid="59" grpId="0"/>
      <p:bldP spid="63" grpId="0"/>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平行四边形 11"/>
          <p:cNvSpPr/>
          <p:nvPr/>
        </p:nvSpPr>
        <p:spPr>
          <a:xfrm>
            <a:off x="1598295" y="137160"/>
            <a:ext cx="3418205"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nvSpPr>
        <p:spPr>
          <a:xfrm>
            <a:off x="1800225" y="137160"/>
            <a:ext cx="3679825" cy="368300"/>
          </a:xfrm>
          <a:prstGeom prst="rect">
            <a:avLst/>
          </a:prstGeom>
          <a:noFill/>
        </p:spPr>
        <p:txBody>
          <a:bodyPr wrap="square" rtlCol="0">
            <a:spAutoFit/>
          </a:bodyPr>
          <a:p>
            <a:r>
              <a:rPr lang="zh-CN" altLang="en-US"/>
              <a:t>培训目标</a:t>
            </a:r>
            <a:endParaRPr lang="zh-CN" altLang="en-US"/>
          </a:p>
        </p:txBody>
      </p:sp>
      <p:sp>
        <p:nvSpPr>
          <p:cNvPr id="2" name="文本框 1"/>
          <p:cNvSpPr txBox="1"/>
          <p:nvPr/>
        </p:nvSpPr>
        <p:spPr>
          <a:xfrm>
            <a:off x="4641185" y="4595019"/>
            <a:ext cx="3151123" cy="830997"/>
          </a:xfrm>
          <a:prstGeom prst="rect">
            <a:avLst/>
          </a:prstGeom>
          <a:noFill/>
        </p:spPr>
        <p:txBody>
          <a:bodyPr wrap="square" rtlCol="0">
            <a:spAutoFit/>
          </a:bodyPr>
          <a:p>
            <a:r>
              <a:rPr lang="zh-CN" altLang="zh-CN" sz="1600" dirty="0">
                <a:solidFill>
                  <a:schemeClr val="bg1"/>
                </a:solidFill>
              </a:rPr>
              <a:t>各场馆、酒店所有人员都应经过消防培训，做到培训“全覆盖”；所有人员的培训情况要有记录。</a:t>
            </a:r>
            <a:endParaRPr lang="zh-CN" altLang="zh-CN" sz="1600" dirty="0">
              <a:solidFill>
                <a:schemeClr val="bg1"/>
              </a:solidFill>
            </a:endParaRPr>
          </a:p>
        </p:txBody>
      </p:sp>
      <p:sp>
        <p:nvSpPr>
          <p:cNvPr id="5" name="矩形 4"/>
          <p:cNvSpPr/>
          <p:nvPr/>
        </p:nvSpPr>
        <p:spPr>
          <a:xfrm>
            <a:off x="4533881" y="1776801"/>
            <a:ext cx="5130817" cy="968156"/>
          </a:xfrm>
          <a:prstGeom prst="rect">
            <a:avLst/>
          </a:prstGeom>
          <a:solidFill>
            <a:srgbClr val="B80000"/>
          </a:solidFill>
          <a:ln>
            <a:noFill/>
          </a:ln>
          <a:scene3d>
            <a:camera prst="orthographicFront"/>
            <a:lightRig rig="threePt" dir="t"/>
          </a:scene3d>
          <a:sp3d contourW="12700" prstMaterial="plastic">
            <a:bevelT w="127000" prst="coolSlant"/>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just"/>
            <a:r>
              <a:rPr lang="zh-CN" altLang="en-US" sz="1600" dirty="0">
                <a:solidFill>
                  <a:schemeClr val="bg1"/>
                </a:solidFill>
                <a:latin typeface="+mn-ea"/>
              </a:rPr>
              <a:t>明确每个人在单位安保中的角色分工和承担的职责任务。</a:t>
            </a:r>
            <a:endParaRPr lang="zh-CN" altLang="en-US" sz="1600" dirty="0">
              <a:solidFill>
                <a:schemeClr val="bg1"/>
              </a:solidFill>
              <a:latin typeface="+mn-ea"/>
            </a:endParaRPr>
          </a:p>
        </p:txBody>
      </p:sp>
      <p:sp>
        <p:nvSpPr>
          <p:cNvPr id="14" name="圆角矩形 13"/>
          <p:cNvSpPr/>
          <p:nvPr/>
        </p:nvSpPr>
        <p:spPr>
          <a:xfrm>
            <a:off x="2841829" y="1828800"/>
            <a:ext cx="1487156" cy="864158"/>
          </a:xfrm>
          <a:prstGeom prst="round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b="1" spc="300" dirty="0">
                <a:latin typeface="+mn-ea"/>
              </a:rPr>
              <a:t>明职责</a:t>
            </a:r>
            <a:endParaRPr lang="zh-CN" altLang="en-US" b="1" spc="300" dirty="0">
              <a:latin typeface="+mn-ea"/>
            </a:endParaRPr>
          </a:p>
        </p:txBody>
      </p:sp>
      <p:sp>
        <p:nvSpPr>
          <p:cNvPr id="13" name="圆角矩形 13"/>
          <p:cNvSpPr/>
          <p:nvPr/>
        </p:nvSpPr>
        <p:spPr>
          <a:xfrm>
            <a:off x="2857888" y="3038380"/>
            <a:ext cx="1487156" cy="864158"/>
          </a:xfrm>
          <a:prstGeom prst="round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b="1" spc="300" dirty="0">
                <a:latin typeface="+mn-ea"/>
              </a:rPr>
              <a:t>强基础</a:t>
            </a:r>
            <a:endParaRPr lang="zh-CN" altLang="en-US" b="1" spc="300" dirty="0">
              <a:latin typeface="+mn-ea"/>
            </a:endParaRPr>
          </a:p>
        </p:txBody>
      </p:sp>
      <p:sp>
        <p:nvSpPr>
          <p:cNvPr id="15" name="圆角矩形 13"/>
          <p:cNvSpPr/>
          <p:nvPr/>
        </p:nvSpPr>
        <p:spPr>
          <a:xfrm>
            <a:off x="2841829" y="4247960"/>
            <a:ext cx="1487156" cy="864158"/>
          </a:xfrm>
          <a:prstGeom prst="roundRect">
            <a:avLst/>
          </a:prstGeom>
          <a:solidFill>
            <a:srgbClr val="7030A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b="1" spc="300" dirty="0">
                <a:latin typeface="+mn-ea"/>
              </a:rPr>
              <a:t>全覆盖</a:t>
            </a:r>
            <a:endParaRPr lang="zh-CN" altLang="en-US" b="1" spc="300" dirty="0">
              <a:latin typeface="+mn-ea"/>
            </a:endParaRPr>
          </a:p>
        </p:txBody>
      </p:sp>
      <p:sp>
        <p:nvSpPr>
          <p:cNvPr id="17" name="矩形 16"/>
          <p:cNvSpPr/>
          <p:nvPr/>
        </p:nvSpPr>
        <p:spPr>
          <a:xfrm>
            <a:off x="4533881" y="2986381"/>
            <a:ext cx="5130817" cy="968156"/>
          </a:xfrm>
          <a:prstGeom prst="rect">
            <a:avLst/>
          </a:prstGeom>
          <a:solidFill>
            <a:srgbClr val="B80000"/>
          </a:solidFill>
          <a:ln>
            <a:noFill/>
          </a:ln>
          <a:scene3d>
            <a:camera prst="orthographicFront"/>
            <a:lightRig rig="threePt" dir="t"/>
          </a:scene3d>
          <a:sp3d contourW="12700" prstMaterial="plastic">
            <a:bevelT w="127000" prst="coolSlant"/>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p>
            <a:r>
              <a:rPr lang="zh-CN" altLang="en-US" sz="1600" dirty="0">
                <a:solidFill>
                  <a:schemeClr val="bg1"/>
                </a:solidFill>
                <a:latin typeface="+mn-ea"/>
              </a:rPr>
              <a:t>全员掌握“四懂四会”，夯实单位火灾防控基础。</a:t>
            </a:r>
            <a:endParaRPr lang="zh-CN" altLang="en-US" sz="1600" dirty="0">
              <a:solidFill>
                <a:schemeClr val="bg1"/>
              </a:solidFill>
              <a:latin typeface="+mn-ea"/>
            </a:endParaRPr>
          </a:p>
        </p:txBody>
      </p:sp>
      <p:sp>
        <p:nvSpPr>
          <p:cNvPr id="18" name="矩形 17"/>
          <p:cNvSpPr/>
          <p:nvPr/>
        </p:nvSpPr>
        <p:spPr>
          <a:xfrm>
            <a:off x="4533880" y="4195961"/>
            <a:ext cx="5130817" cy="968156"/>
          </a:xfrm>
          <a:prstGeom prst="rect">
            <a:avLst/>
          </a:prstGeom>
          <a:solidFill>
            <a:srgbClr val="B80000"/>
          </a:solidFill>
          <a:ln>
            <a:noFill/>
          </a:ln>
          <a:scene3d>
            <a:camera prst="orthographicFront"/>
            <a:lightRig rig="threePt" dir="t"/>
          </a:scene3d>
          <a:sp3d contourW="12700" prstMaterial="plastic">
            <a:bevelT w="127000" prst="coolSlant"/>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p>
            <a:r>
              <a:rPr lang="zh-CN" altLang="en-US" sz="1600" dirty="0">
                <a:solidFill>
                  <a:schemeClr val="bg1"/>
                </a:solidFill>
              </a:rPr>
              <a:t>单位</a:t>
            </a:r>
            <a:r>
              <a:rPr lang="zh-CN" altLang="zh-CN" sz="1600" dirty="0">
                <a:solidFill>
                  <a:schemeClr val="bg1"/>
                </a:solidFill>
              </a:rPr>
              <a:t>所有人员都应经过消防培训</a:t>
            </a:r>
            <a:r>
              <a:rPr lang="zh-CN" altLang="en-US" sz="1600" dirty="0">
                <a:solidFill>
                  <a:schemeClr val="bg1"/>
                </a:solidFill>
              </a:rPr>
              <a:t>，以点带面，层层推进</a:t>
            </a:r>
            <a:r>
              <a:rPr lang="zh-CN" altLang="zh-CN" sz="1600" dirty="0">
                <a:solidFill>
                  <a:schemeClr val="bg1"/>
                </a:solidFill>
              </a:rPr>
              <a:t>；</a:t>
            </a:r>
            <a:endParaRPr lang="en-US" altLang="zh-CN" sz="1600" dirty="0">
              <a:solidFill>
                <a:schemeClr val="bg1"/>
              </a:solidFill>
            </a:endParaRPr>
          </a:p>
          <a:p>
            <a:r>
              <a:rPr lang="zh-CN" altLang="zh-CN" sz="1600" dirty="0">
                <a:solidFill>
                  <a:schemeClr val="bg1"/>
                </a:solidFill>
              </a:rPr>
              <a:t>所有人员的培训情况要有记录。</a:t>
            </a:r>
            <a:endParaRPr lang="zh-CN" altLang="zh-CN" sz="1600"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00" fill="hold"/>
                                        <p:tgtEl>
                                          <p:spTgt spid="14"/>
                                        </p:tgtEl>
                                        <p:attrNameLst>
                                          <p:attrName>ppt_x</p:attrName>
                                        </p:attrNameLst>
                                      </p:cBhvr>
                                      <p:tavLst>
                                        <p:tav tm="0">
                                          <p:val>
                                            <p:strVal val="#ppt_x"/>
                                          </p:val>
                                        </p:tav>
                                        <p:tav tm="100000">
                                          <p:val>
                                            <p:strVal val="#ppt_x"/>
                                          </p:val>
                                        </p:tav>
                                      </p:tavLst>
                                    </p:anim>
                                    <p:anim calcmode="lin" valueType="num">
                                      <p:cBhvr additive="base">
                                        <p:cTn id="14" dur="200" fill="hold"/>
                                        <p:tgtEl>
                                          <p:spTgt spid="14"/>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200" fill="hold"/>
                                        <p:tgtEl>
                                          <p:spTgt spid="13"/>
                                        </p:tgtEl>
                                        <p:attrNameLst>
                                          <p:attrName>ppt_x</p:attrName>
                                        </p:attrNameLst>
                                      </p:cBhvr>
                                      <p:tavLst>
                                        <p:tav tm="0">
                                          <p:val>
                                            <p:strVal val="#ppt_x"/>
                                          </p:val>
                                        </p:tav>
                                        <p:tav tm="100000">
                                          <p:val>
                                            <p:strVal val="#ppt_x"/>
                                          </p:val>
                                        </p:tav>
                                      </p:tavLst>
                                    </p:anim>
                                    <p:anim calcmode="lin" valueType="num">
                                      <p:cBhvr additive="base">
                                        <p:cTn id="19" dur="200" fill="hold"/>
                                        <p:tgtEl>
                                          <p:spTgt spid="13"/>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200" fill="hold"/>
                                        <p:tgtEl>
                                          <p:spTgt spid="15"/>
                                        </p:tgtEl>
                                        <p:attrNameLst>
                                          <p:attrName>ppt_x</p:attrName>
                                        </p:attrNameLst>
                                      </p:cBhvr>
                                      <p:tavLst>
                                        <p:tav tm="0">
                                          <p:val>
                                            <p:strVal val="#ppt_x"/>
                                          </p:val>
                                        </p:tav>
                                        <p:tav tm="100000">
                                          <p:val>
                                            <p:strVal val="#ppt_x"/>
                                          </p:val>
                                        </p:tav>
                                      </p:tavLst>
                                    </p:anim>
                                    <p:anim calcmode="lin" valueType="num">
                                      <p:cBhvr additive="base">
                                        <p:cTn id="24" dur="200" fill="hold"/>
                                        <p:tgtEl>
                                          <p:spTgt spid="15"/>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300"/>
                                        <p:tgtEl>
                                          <p:spTgt spid="5"/>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300"/>
                                        <p:tgtEl>
                                          <p:spTgt spid="17"/>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3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ldLvl="0" animBg="1"/>
      <p:bldP spid="14" grpId="0" bldLvl="0" animBg="1"/>
      <p:bldP spid="13" grpId="0" bldLvl="0" animBg="1"/>
      <p:bldP spid="15" grpId="0" bldLvl="0" animBg="1"/>
      <p:bldP spid="17" grpId="0" bldLvl="0" animBg="1"/>
      <p:bldP spid="18"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接连接符 28"/>
          <p:cNvCxnSpPr/>
          <p:nvPr/>
        </p:nvCxnSpPr>
        <p:spPr bwMode="auto">
          <a:xfrm flipH="1">
            <a:off x="327427" y="787915"/>
            <a:ext cx="9918307" cy="0"/>
          </a:xfrm>
          <a:prstGeom prst="line">
            <a:avLst/>
          </a:prstGeom>
          <a:solidFill>
            <a:schemeClr val="accent1"/>
          </a:solidFill>
          <a:ln w="9525" cap="flat" cmpd="sng" algn="ctr">
            <a:solidFill>
              <a:schemeClr val="bg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TextBox 42"/>
          <p:cNvSpPr txBox="1"/>
          <p:nvPr/>
        </p:nvSpPr>
        <p:spPr>
          <a:xfrm>
            <a:off x="1636361" y="282261"/>
            <a:ext cx="6825729" cy="492125"/>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charset="-122"/>
                <a:ea typeface="微软雅黑" panose="020B0503020204020204" charset="-122"/>
                <a:cs typeface="宋体" panose="02010600030101010101" pitchFamily="2" charset="-122"/>
              </a:defRPr>
            </a:lvl1pPr>
          </a:lstStyle>
          <a:p>
            <a:r>
              <a:rPr lang="zh-CN" altLang="en-US" sz="3200" b="0">
                <a:solidFill>
                  <a:schemeClr val="accent1"/>
                </a:solidFill>
                <a:ea typeface="方正中雅宋_GBK" panose="02000000000000000000" pitchFamily="2" charset="-122"/>
              </a:rPr>
              <a:t>火场致人伤亡因素</a:t>
            </a:r>
            <a:endParaRPr lang="zh-CN" altLang="en-US" sz="3200" b="0">
              <a:solidFill>
                <a:schemeClr val="accent1"/>
              </a:solidFill>
              <a:ea typeface="方正中雅宋_GBK" panose="02000000000000000000" pitchFamily="2" charset="-122"/>
            </a:endParaRPr>
          </a:p>
        </p:txBody>
      </p:sp>
      <p:pic>
        <p:nvPicPr>
          <p:cNvPr id="6" name="图片 5"/>
          <p:cNvPicPr>
            <a:picLocks noChangeAspect="1"/>
          </p:cNvPicPr>
          <p:nvPr/>
        </p:nvPicPr>
        <p:blipFill rotWithShape="1">
          <a:blip r:embed="rId1" cstate="email"/>
          <a:srcRect/>
          <a:stretch>
            <a:fillRect/>
          </a:stretch>
        </p:blipFill>
        <p:spPr>
          <a:xfrm>
            <a:off x="1387979" y="1570622"/>
            <a:ext cx="2721824" cy="1604319"/>
          </a:xfrm>
          <a:prstGeom prst="rect">
            <a:avLst/>
          </a:prstGeom>
          <a:ln>
            <a:solidFill>
              <a:schemeClr val="bg2">
                <a:lumMod val="85000"/>
              </a:schemeClr>
            </a:solidFill>
          </a:ln>
        </p:spPr>
      </p:pic>
      <p:pic>
        <p:nvPicPr>
          <p:cNvPr id="7" name="图片 6"/>
          <p:cNvPicPr>
            <a:picLocks noChangeAspect="1"/>
          </p:cNvPicPr>
          <p:nvPr/>
        </p:nvPicPr>
        <p:blipFill>
          <a:blip r:embed="rId2" cstate="email"/>
          <a:stretch>
            <a:fillRect/>
          </a:stretch>
        </p:blipFill>
        <p:spPr>
          <a:xfrm>
            <a:off x="7906718" y="1571071"/>
            <a:ext cx="2735307" cy="1629346"/>
          </a:xfrm>
          <a:prstGeom prst="rect">
            <a:avLst/>
          </a:prstGeom>
          <a:ln>
            <a:solidFill>
              <a:schemeClr val="bg2">
                <a:lumMod val="85000"/>
              </a:schemeClr>
            </a:solidFill>
          </a:ln>
        </p:spPr>
      </p:pic>
      <p:pic>
        <p:nvPicPr>
          <p:cNvPr id="9" name="图片 8"/>
          <p:cNvPicPr>
            <a:picLocks noChangeAspect="1"/>
          </p:cNvPicPr>
          <p:nvPr/>
        </p:nvPicPr>
        <p:blipFill>
          <a:blip r:embed="rId3" cstate="email"/>
          <a:stretch>
            <a:fillRect/>
          </a:stretch>
        </p:blipFill>
        <p:spPr>
          <a:xfrm>
            <a:off x="1387979" y="4181255"/>
            <a:ext cx="2721824" cy="1664715"/>
          </a:xfrm>
          <a:prstGeom prst="rect">
            <a:avLst/>
          </a:prstGeom>
          <a:ln>
            <a:solidFill>
              <a:schemeClr val="bg2">
                <a:lumMod val="85000"/>
              </a:schemeClr>
            </a:solidFill>
          </a:ln>
        </p:spPr>
      </p:pic>
      <p:pic>
        <p:nvPicPr>
          <p:cNvPr id="10" name="图片 9"/>
          <p:cNvPicPr>
            <a:picLocks noChangeAspect="1"/>
          </p:cNvPicPr>
          <p:nvPr/>
        </p:nvPicPr>
        <p:blipFill>
          <a:blip r:embed="rId4" cstate="email"/>
          <a:stretch>
            <a:fillRect/>
          </a:stretch>
        </p:blipFill>
        <p:spPr>
          <a:xfrm>
            <a:off x="4647349" y="4197800"/>
            <a:ext cx="2735307" cy="1641912"/>
          </a:xfrm>
          <a:prstGeom prst="rect">
            <a:avLst/>
          </a:prstGeom>
          <a:ln>
            <a:solidFill>
              <a:schemeClr val="bg2">
                <a:lumMod val="85000"/>
              </a:schemeClr>
            </a:solidFill>
          </a:ln>
        </p:spPr>
      </p:pic>
      <p:pic>
        <p:nvPicPr>
          <p:cNvPr id="11" name="图片 10"/>
          <p:cNvPicPr>
            <a:picLocks noChangeAspect="1"/>
          </p:cNvPicPr>
          <p:nvPr/>
        </p:nvPicPr>
        <p:blipFill>
          <a:blip r:embed="rId5" cstate="email"/>
          <a:stretch>
            <a:fillRect/>
          </a:stretch>
        </p:blipFill>
        <p:spPr>
          <a:xfrm>
            <a:off x="7906718" y="4163541"/>
            <a:ext cx="2735306" cy="1682429"/>
          </a:xfrm>
          <a:prstGeom prst="rect">
            <a:avLst/>
          </a:prstGeom>
          <a:ln>
            <a:solidFill>
              <a:schemeClr val="bg2">
                <a:lumMod val="85000"/>
              </a:schemeClr>
            </a:solidFill>
          </a:ln>
        </p:spPr>
      </p:pic>
      <p:grpSp>
        <p:nvGrpSpPr>
          <p:cNvPr id="13" name="组合 12"/>
          <p:cNvGrpSpPr/>
          <p:nvPr/>
        </p:nvGrpSpPr>
        <p:grpSpPr>
          <a:xfrm>
            <a:off x="4647349" y="1544839"/>
            <a:ext cx="2735307" cy="1655577"/>
            <a:chOff x="4649043" y="1408983"/>
            <a:chExt cx="2736304" cy="1656181"/>
          </a:xfrm>
        </p:grpSpPr>
        <p:sp>
          <p:nvSpPr>
            <p:cNvPr id="14" name="矩形 13"/>
            <p:cNvSpPr/>
            <p:nvPr/>
          </p:nvSpPr>
          <p:spPr bwMode="auto">
            <a:xfrm>
              <a:off x="4649043" y="1408983"/>
              <a:ext cx="2736304" cy="1656181"/>
            </a:xfrm>
            <a:prstGeom prst="rect">
              <a:avLst/>
            </a:prstGeom>
            <a:solidFill>
              <a:srgbClr val="FFFF00"/>
            </a:solidFill>
            <a:ln w="9525" cap="flat" cmpd="sng" algn="ctr">
              <a:solidFill>
                <a:schemeClr val="bg2">
                  <a:lumMod val="85000"/>
                </a:schemeClr>
              </a:solidFill>
              <a:prstDash val="solid"/>
              <a:round/>
              <a:headEnd type="none" w="med" len="med"/>
              <a:tailEnd type="none" w="med" len="med"/>
            </a:ln>
            <a:effectLst/>
          </p:spPr>
          <p:txBody>
            <a:bodyPr vert="horz" wrap="square" lIns="91406" tIns="45703" rIns="91406" bIns="45703"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pic>
          <p:nvPicPr>
            <p:cNvPr id="15" name="图片 14"/>
            <p:cNvPicPr>
              <a:picLocks noChangeAspect="1"/>
            </p:cNvPicPr>
            <p:nvPr/>
          </p:nvPicPr>
          <p:blipFill>
            <a:blip r:embed="rId6" cstate="email"/>
            <a:stretch>
              <a:fillRect/>
            </a:stretch>
          </p:blipFill>
          <p:spPr>
            <a:xfrm>
              <a:off x="5294960" y="1435225"/>
              <a:ext cx="1606842" cy="1600170"/>
            </a:xfrm>
            <a:prstGeom prst="rect">
              <a:avLst/>
            </a:prstGeom>
          </p:spPr>
        </p:pic>
      </p:grpSp>
      <p:sp>
        <p:nvSpPr>
          <p:cNvPr id="16" name="矩形 15"/>
          <p:cNvSpPr/>
          <p:nvPr/>
        </p:nvSpPr>
        <p:spPr>
          <a:xfrm>
            <a:off x="3527418" y="1018288"/>
            <a:ext cx="4975168" cy="398780"/>
          </a:xfrm>
          <a:prstGeom prst="rect">
            <a:avLst/>
          </a:prstGeom>
        </p:spPr>
        <p:txBody>
          <a:bodyPr wrap="square">
            <a:spAutoFit/>
          </a:bodyPr>
          <a:lstStyle/>
          <a:p>
            <a:pPr algn="ctr" eaLnBrk="1" hangingPunct="1">
              <a:spcAft>
                <a:spcPts val="0"/>
              </a:spcAft>
            </a:pPr>
            <a:r>
              <a:rPr lang="zh-CN" altLang="zh-CN" sz="2000" b="1" kern="100">
                <a:latin typeface="+mj-ea"/>
                <a:ea typeface="+mj-ea"/>
                <a:cs typeface="Times New Roman" panose="02020603050405020304" pitchFamily="18" charset="0"/>
              </a:rPr>
              <a:t>火场</a:t>
            </a:r>
            <a:r>
              <a:rPr lang="zh-CN" altLang="en-US" sz="2000" b="1" kern="100">
                <a:latin typeface="+mj-ea"/>
                <a:ea typeface="+mj-ea"/>
                <a:cs typeface="Times New Roman" panose="02020603050405020304" pitchFamily="18" charset="0"/>
              </a:rPr>
              <a:t>中</a:t>
            </a:r>
            <a:r>
              <a:rPr lang="zh-CN" altLang="zh-CN" sz="2000" b="1" kern="100">
                <a:latin typeface="+mj-ea"/>
                <a:ea typeface="+mj-ea"/>
                <a:cs typeface="Times New Roman" panose="02020603050405020304" pitchFamily="18" charset="0"/>
              </a:rPr>
              <a:t>致人伤亡因素</a:t>
            </a:r>
            <a:r>
              <a:rPr lang="zh-CN" altLang="en-US" sz="2000" b="1" kern="100">
                <a:latin typeface="+mj-ea"/>
                <a:ea typeface="+mj-ea"/>
                <a:cs typeface="Times New Roman" panose="02020603050405020304" pitchFamily="18" charset="0"/>
              </a:rPr>
              <a:t>主要有六种</a:t>
            </a:r>
            <a:endParaRPr lang="zh-CN" altLang="zh-CN" sz="2000" b="1" kern="100">
              <a:latin typeface="+mj-ea"/>
              <a:ea typeface="+mj-ea"/>
              <a:cs typeface="Times New Roman" panose="02020603050405020304" pitchFamily="18" charset="0"/>
            </a:endParaRPr>
          </a:p>
        </p:txBody>
      </p:sp>
      <p:sp>
        <p:nvSpPr>
          <p:cNvPr id="17" name="矩形 16"/>
          <p:cNvSpPr/>
          <p:nvPr/>
        </p:nvSpPr>
        <p:spPr>
          <a:xfrm>
            <a:off x="2425843" y="3170658"/>
            <a:ext cx="646095" cy="368300"/>
          </a:xfrm>
          <a:prstGeom prst="rect">
            <a:avLst/>
          </a:prstGeom>
        </p:spPr>
        <p:txBody>
          <a:bodyPr wrap="square">
            <a:spAutoFit/>
          </a:bodyPr>
          <a:lstStyle/>
          <a:p>
            <a:pPr algn="just" eaLnBrk="1" hangingPunct="1">
              <a:spcAft>
                <a:spcPts val="0"/>
              </a:spcAft>
            </a:pPr>
            <a:r>
              <a:rPr lang="zh-CN" altLang="zh-CN" b="1" kern="100">
                <a:latin typeface="+mj-ea"/>
                <a:ea typeface="+mj-ea"/>
                <a:cs typeface="Times New Roman" panose="02020603050405020304" pitchFamily="18" charset="0"/>
              </a:rPr>
              <a:t>浓烟</a:t>
            </a:r>
            <a:endParaRPr lang="zh-CN" altLang="en-US" b="1" kern="100">
              <a:latin typeface="+mj-ea"/>
              <a:ea typeface="+mj-ea"/>
              <a:cs typeface="Times New Roman" panose="02020603050405020304" pitchFamily="18" charset="0"/>
            </a:endParaRPr>
          </a:p>
        </p:txBody>
      </p:sp>
      <p:sp>
        <p:nvSpPr>
          <p:cNvPr id="18" name="矩形 17"/>
          <p:cNvSpPr/>
          <p:nvPr/>
        </p:nvSpPr>
        <p:spPr>
          <a:xfrm>
            <a:off x="5213450" y="3170658"/>
            <a:ext cx="1685837" cy="368300"/>
          </a:xfrm>
          <a:prstGeom prst="rect">
            <a:avLst/>
          </a:prstGeom>
        </p:spPr>
        <p:txBody>
          <a:bodyPr wrap="square">
            <a:spAutoFit/>
          </a:bodyPr>
          <a:lstStyle/>
          <a:p>
            <a:pPr algn="ctr" eaLnBrk="1" hangingPunct="1">
              <a:spcAft>
                <a:spcPts val="0"/>
              </a:spcAft>
            </a:pPr>
            <a:r>
              <a:rPr lang="zh-CN" altLang="en-US" b="1" kern="100">
                <a:latin typeface="+mj-ea"/>
                <a:ea typeface="+mj-ea"/>
                <a:cs typeface="Times New Roman" panose="02020603050405020304" pitchFamily="18" charset="0"/>
              </a:rPr>
              <a:t>有毒气体</a:t>
            </a:r>
            <a:endParaRPr lang="zh-CN" altLang="en-US" b="1" kern="100">
              <a:latin typeface="+mj-ea"/>
              <a:ea typeface="+mj-ea"/>
              <a:cs typeface="Times New Roman" panose="02020603050405020304" pitchFamily="18" charset="0"/>
            </a:endParaRPr>
          </a:p>
        </p:txBody>
      </p:sp>
      <p:sp>
        <p:nvSpPr>
          <p:cNvPr id="19" name="矩形 18"/>
          <p:cNvSpPr/>
          <p:nvPr/>
        </p:nvSpPr>
        <p:spPr>
          <a:xfrm>
            <a:off x="8484848" y="3170658"/>
            <a:ext cx="1685837" cy="368300"/>
          </a:xfrm>
          <a:prstGeom prst="rect">
            <a:avLst/>
          </a:prstGeom>
        </p:spPr>
        <p:txBody>
          <a:bodyPr wrap="square">
            <a:spAutoFit/>
          </a:bodyPr>
          <a:lstStyle/>
          <a:p>
            <a:pPr algn="ctr" eaLnBrk="1" hangingPunct="1">
              <a:spcAft>
                <a:spcPts val="0"/>
              </a:spcAft>
            </a:pPr>
            <a:r>
              <a:rPr lang="zh-CN" altLang="en-US" b="1" kern="100">
                <a:latin typeface="+mj-ea"/>
                <a:ea typeface="+mj-ea"/>
                <a:cs typeface="Times New Roman" panose="02020603050405020304" pitchFamily="18" charset="0"/>
              </a:rPr>
              <a:t>缺氧</a:t>
            </a:r>
            <a:endParaRPr lang="zh-CN" altLang="en-US" b="1" kern="100">
              <a:latin typeface="+mj-ea"/>
              <a:ea typeface="+mj-ea"/>
              <a:cs typeface="Times New Roman" panose="02020603050405020304" pitchFamily="18" charset="0"/>
            </a:endParaRPr>
          </a:p>
        </p:txBody>
      </p:sp>
      <p:sp>
        <p:nvSpPr>
          <p:cNvPr id="20" name="矩形 19"/>
          <p:cNvSpPr/>
          <p:nvPr/>
        </p:nvSpPr>
        <p:spPr>
          <a:xfrm>
            <a:off x="2425843" y="5855183"/>
            <a:ext cx="646095" cy="368300"/>
          </a:xfrm>
          <a:prstGeom prst="rect">
            <a:avLst/>
          </a:prstGeom>
        </p:spPr>
        <p:txBody>
          <a:bodyPr wrap="square">
            <a:spAutoFit/>
          </a:bodyPr>
          <a:lstStyle/>
          <a:p>
            <a:pPr algn="just" eaLnBrk="1" hangingPunct="1">
              <a:spcAft>
                <a:spcPts val="0"/>
              </a:spcAft>
            </a:pPr>
            <a:r>
              <a:rPr lang="zh-CN" altLang="en-US" b="1" kern="100">
                <a:latin typeface="+mj-ea"/>
                <a:ea typeface="+mj-ea"/>
                <a:cs typeface="Times New Roman" panose="02020603050405020304" pitchFamily="18" charset="0"/>
              </a:rPr>
              <a:t>烧伤</a:t>
            </a:r>
            <a:endParaRPr lang="zh-CN" altLang="en-US" b="1" kern="100">
              <a:latin typeface="+mj-ea"/>
              <a:ea typeface="+mj-ea"/>
              <a:cs typeface="Times New Roman" panose="02020603050405020304" pitchFamily="18" charset="0"/>
            </a:endParaRPr>
          </a:p>
        </p:txBody>
      </p:sp>
      <p:sp>
        <p:nvSpPr>
          <p:cNvPr id="21" name="矩形 20"/>
          <p:cNvSpPr/>
          <p:nvPr/>
        </p:nvSpPr>
        <p:spPr>
          <a:xfrm>
            <a:off x="5213450" y="5855183"/>
            <a:ext cx="1685837" cy="368300"/>
          </a:xfrm>
          <a:prstGeom prst="rect">
            <a:avLst/>
          </a:prstGeom>
        </p:spPr>
        <p:txBody>
          <a:bodyPr wrap="square">
            <a:spAutoFit/>
          </a:bodyPr>
          <a:lstStyle/>
          <a:p>
            <a:pPr algn="ctr" eaLnBrk="1" hangingPunct="1">
              <a:spcAft>
                <a:spcPts val="0"/>
              </a:spcAft>
            </a:pPr>
            <a:r>
              <a:rPr lang="zh-CN" altLang="en-US" b="1" kern="100">
                <a:latin typeface="+mj-ea"/>
                <a:ea typeface="+mj-ea"/>
                <a:cs typeface="Times New Roman" panose="02020603050405020304" pitchFamily="18" charset="0"/>
              </a:rPr>
              <a:t>吸入热气</a:t>
            </a:r>
            <a:endParaRPr lang="zh-CN" altLang="en-US" b="1" kern="100">
              <a:latin typeface="+mj-ea"/>
              <a:ea typeface="+mj-ea"/>
              <a:cs typeface="Times New Roman" panose="02020603050405020304" pitchFamily="18" charset="0"/>
            </a:endParaRPr>
          </a:p>
        </p:txBody>
      </p:sp>
      <p:sp>
        <p:nvSpPr>
          <p:cNvPr id="22" name="矩形 21"/>
          <p:cNvSpPr/>
          <p:nvPr/>
        </p:nvSpPr>
        <p:spPr>
          <a:xfrm>
            <a:off x="8484848" y="5855183"/>
            <a:ext cx="1685837" cy="368300"/>
          </a:xfrm>
          <a:prstGeom prst="rect">
            <a:avLst/>
          </a:prstGeom>
        </p:spPr>
        <p:txBody>
          <a:bodyPr wrap="square">
            <a:spAutoFit/>
          </a:bodyPr>
          <a:lstStyle/>
          <a:p>
            <a:pPr algn="ctr" eaLnBrk="1" hangingPunct="1">
              <a:spcAft>
                <a:spcPts val="0"/>
              </a:spcAft>
            </a:pPr>
            <a:r>
              <a:rPr lang="zh-CN" altLang="en-US" b="1" kern="100">
                <a:latin typeface="+mj-ea"/>
                <a:ea typeface="+mj-ea"/>
                <a:cs typeface="Times New Roman" panose="02020603050405020304" pitchFamily="18" charset="0"/>
              </a:rPr>
              <a:t>行为失当</a:t>
            </a:r>
            <a:endParaRPr lang="zh-CN" altLang="en-US" b="1" kern="100">
              <a:latin typeface="+mj-ea"/>
              <a:ea typeface="+mj-ea"/>
              <a:cs typeface="Times New Roman" panose="02020603050405020304" pitchFamily="18" charset="0"/>
            </a:endParaRPr>
          </a:p>
        </p:txBody>
      </p:sp>
      <p:sp>
        <p:nvSpPr>
          <p:cNvPr id="23" name="矩形 22"/>
          <p:cNvSpPr/>
          <p:nvPr/>
        </p:nvSpPr>
        <p:spPr>
          <a:xfrm>
            <a:off x="1325492" y="3539856"/>
            <a:ext cx="2908081" cy="521970"/>
          </a:xfrm>
          <a:prstGeom prst="rect">
            <a:avLst/>
          </a:prstGeom>
        </p:spPr>
        <p:txBody>
          <a:bodyPr wrap="square">
            <a:spAutoFit/>
          </a:bodyPr>
          <a:lstStyle/>
          <a:p>
            <a:pPr algn="just" eaLnBrk="1" hangingPunct="1">
              <a:spcAft>
                <a:spcPts val="0"/>
              </a:spcAft>
            </a:pPr>
            <a:r>
              <a:rPr lang="zh-CN" altLang="zh-CN" sz="1400" kern="100">
                <a:solidFill>
                  <a:schemeClr val="accent1"/>
                </a:solidFill>
                <a:latin typeface="+mj-ea"/>
                <a:ea typeface="+mj-ea"/>
                <a:cs typeface="Times New Roman" panose="02020603050405020304" pitchFamily="18" charset="0"/>
              </a:rPr>
              <a:t>长时间暴露在烟粒中，会损伤呼吸器官，严重情况下会中毒死亡。</a:t>
            </a:r>
            <a:endParaRPr lang="zh-CN" altLang="zh-CN" sz="1400" kern="100">
              <a:solidFill>
                <a:schemeClr val="accent1"/>
              </a:solidFill>
              <a:latin typeface="+mj-ea"/>
              <a:ea typeface="+mj-ea"/>
              <a:cs typeface="Times New Roman" panose="02020603050405020304" pitchFamily="18" charset="0"/>
            </a:endParaRPr>
          </a:p>
        </p:txBody>
      </p:sp>
      <p:sp>
        <p:nvSpPr>
          <p:cNvPr id="24" name="矩形 23"/>
          <p:cNvSpPr/>
          <p:nvPr/>
        </p:nvSpPr>
        <p:spPr>
          <a:xfrm>
            <a:off x="4644998" y="3539856"/>
            <a:ext cx="2908081" cy="521970"/>
          </a:xfrm>
          <a:prstGeom prst="rect">
            <a:avLst/>
          </a:prstGeom>
        </p:spPr>
        <p:txBody>
          <a:bodyPr wrap="square">
            <a:spAutoFit/>
          </a:bodyPr>
          <a:lstStyle/>
          <a:p>
            <a:pPr algn="just" eaLnBrk="1" hangingPunct="1">
              <a:spcAft>
                <a:spcPts val="0"/>
              </a:spcAft>
            </a:pPr>
            <a:r>
              <a:rPr lang="zh-CN" altLang="en-US" sz="1400" kern="100">
                <a:solidFill>
                  <a:schemeClr val="accent1"/>
                </a:solidFill>
                <a:latin typeface="+mj-ea"/>
                <a:ea typeface="+mj-ea"/>
                <a:cs typeface="Times New Roman" panose="02020603050405020304" pitchFamily="18" charset="0"/>
              </a:rPr>
              <a:t>包括一氧化碳、氰化氢、二氧化碳、硫化氢、二氧化氮等。</a:t>
            </a:r>
            <a:endParaRPr lang="zh-CN" altLang="zh-CN" sz="1400" kern="100">
              <a:solidFill>
                <a:schemeClr val="accent1"/>
              </a:solidFill>
              <a:latin typeface="+mj-ea"/>
              <a:ea typeface="+mj-ea"/>
              <a:cs typeface="Times New Roman" panose="02020603050405020304" pitchFamily="18" charset="0"/>
            </a:endParaRPr>
          </a:p>
        </p:txBody>
      </p:sp>
      <p:sp>
        <p:nvSpPr>
          <p:cNvPr id="25" name="矩形 24"/>
          <p:cNvSpPr/>
          <p:nvPr/>
        </p:nvSpPr>
        <p:spPr>
          <a:xfrm>
            <a:off x="7820177" y="3539856"/>
            <a:ext cx="2908081" cy="306705"/>
          </a:xfrm>
          <a:prstGeom prst="rect">
            <a:avLst/>
          </a:prstGeom>
        </p:spPr>
        <p:txBody>
          <a:bodyPr wrap="square">
            <a:spAutoFit/>
          </a:bodyPr>
          <a:lstStyle/>
          <a:p>
            <a:pPr algn="just" eaLnBrk="1" hangingPunct="1">
              <a:spcAft>
                <a:spcPts val="0"/>
              </a:spcAft>
            </a:pPr>
            <a:r>
              <a:rPr lang="zh-CN" altLang="en-US" sz="1400" kern="100">
                <a:solidFill>
                  <a:schemeClr val="accent1"/>
                </a:solidFill>
                <a:latin typeface="+mj-ea"/>
                <a:ea typeface="+mj-ea"/>
                <a:cs typeface="Times New Roman" panose="02020603050405020304" pitchFamily="18" charset="0"/>
              </a:rPr>
              <a:t>燃烧消耗了空间内的氧气致人死亡。</a:t>
            </a:r>
            <a:endParaRPr lang="zh-CN" altLang="zh-CN" sz="1400" kern="100">
              <a:solidFill>
                <a:schemeClr val="accent1"/>
              </a:solidFill>
              <a:latin typeface="+mj-ea"/>
              <a:ea typeface="+mj-ea"/>
              <a:cs typeface="Times New Roman" panose="02020603050405020304" pitchFamily="18" charset="0"/>
            </a:endParaRPr>
          </a:p>
        </p:txBody>
      </p:sp>
      <p:sp>
        <p:nvSpPr>
          <p:cNvPr id="26" name="矩形 25"/>
          <p:cNvSpPr/>
          <p:nvPr/>
        </p:nvSpPr>
        <p:spPr>
          <a:xfrm>
            <a:off x="1325492" y="6198305"/>
            <a:ext cx="2908081" cy="306705"/>
          </a:xfrm>
          <a:prstGeom prst="rect">
            <a:avLst/>
          </a:prstGeom>
        </p:spPr>
        <p:txBody>
          <a:bodyPr wrap="square">
            <a:spAutoFit/>
          </a:bodyPr>
          <a:lstStyle/>
          <a:p>
            <a:pPr algn="ctr" eaLnBrk="1" hangingPunct="1">
              <a:spcAft>
                <a:spcPts val="0"/>
              </a:spcAft>
            </a:pPr>
            <a:r>
              <a:rPr lang="zh-CN" altLang="en-US" sz="1400" kern="100">
                <a:solidFill>
                  <a:schemeClr val="accent1"/>
                </a:solidFill>
                <a:latin typeface="+mj-ea"/>
                <a:ea typeface="+mj-ea"/>
                <a:cs typeface="Times New Roman" panose="02020603050405020304" pitchFamily="18" charset="0"/>
              </a:rPr>
              <a:t>被直接烧伤或高温烤伤</a:t>
            </a:r>
            <a:r>
              <a:rPr lang="zh-CN" altLang="zh-CN" sz="1400" kern="100">
                <a:solidFill>
                  <a:schemeClr val="accent1"/>
                </a:solidFill>
                <a:latin typeface="+mj-ea"/>
                <a:ea typeface="+mj-ea"/>
                <a:cs typeface="Times New Roman" panose="02020603050405020304" pitchFamily="18" charset="0"/>
              </a:rPr>
              <a:t>。</a:t>
            </a:r>
            <a:endParaRPr lang="zh-CN" altLang="zh-CN" sz="1400" kern="100">
              <a:solidFill>
                <a:schemeClr val="accent1"/>
              </a:solidFill>
              <a:latin typeface="+mj-ea"/>
              <a:ea typeface="+mj-ea"/>
              <a:cs typeface="Times New Roman" panose="02020603050405020304" pitchFamily="18" charset="0"/>
            </a:endParaRPr>
          </a:p>
        </p:txBody>
      </p:sp>
      <p:sp>
        <p:nvSpPr>
          <p:cNvPr id="27" name="矩形 26"/>
          <p:cNvSpPr/>
          <p:nvPr/>
        </p:nvSpPr>
        <p:spPr>
          <a:xfrm>
            <a:off x="4644998" y="6198305"/>
            <a:ext cx="2908081" cy="306705"/>
          </a:xfrm>
          <a:prstGeom prst="rect">
            <a:avLst/>
          </a:prstGeom>
        </p:spPr>
        <p:txBody>
          <a:bodyPr wrap="square">
            <a:spAutoFit/>
          </a:bodyPr>
          <a:lstStyle/>
          <a:p>
            <a:pPr algn="ctr" eaLnBrk="1" hangingPunct="1">
              <a:spcAft>
                <a:spcPts val="0"/>
              </a:spcAft>
            </a:pPr>
            <a:r>
              <a:rPr lang="zh-CN" altLang="en-US" sz="1400" kern="100">
                <a:solidFill>
                  <a:schemeClr val="accent1"/>
                </a:solidFill>
                <a:latin typeface="+mj-ea"/>
                <a:ea typeface="+mj-ea"/>
                <a:cs typeface="Times New Roman" panose="02020603050405020304" pitchFamily="18" charset="0"/>
              </a:rPr>
              <a:t>火场温度过高吸入高温热气。</a:t>
            </a:r>
            <a:endParaRPr lang="zh-CN" altLang="zh-CN" sz="1400" kern="100">
              <a:solidFill>
                <a:schemeClr val="accent1"/>
              </a:solidFill>
              <a:latin typeface="+mj-ea"/>
              <a:ea typeface="+mj-ea"/>
              <a:cs typeface="Times New Roman" panose="02020603050405020304" pitchFamily="18" charset="0"/>
            </a:endParaRPr>
          </a:p>
        </p:txBody>
      </p:sp>
      <p:sp>
        <p:nvSpPr>
          <p:cNvPr id="28" name="矩形 27"/>
          <p:cNvSpPr/>
          <p:nvPr/>
        </p:nvSpPr>
        <p:spPr>
          <a:xfrm>
            <a:off x="7820177" y="6198305"/>
            <a:ext cx="2908081" cy="306705"/>
          </a:xfrm>
          <a:prstGeom prst="rect">
            <a:avLst/>
          </a:prstGeom>
        </p:spPr>
        <p:txBody>
          <a:bodyPr wrap="square">
            <a:spAutoFit/>
          </a:bodyPr>
          <a:lstStyle/>
          <a:p>
            <a:pPr algn="ctr" eaLnBrk="1" hangingPunct="1">
              <a:spcAft>
                <a:spcPts val="0"/>
              </a:spcAft>
            </a:pPr>
            <a:r>
              <a:rPr lang="zh-CN" altLang="en-US" sz="1400" kern="100">
                <a:solidFill>
                  <a:schemeClr val="accent1"/>
                </a:solidFill>
                <a:latin typeface="+mj-ea"/>
                <a:ea typeface="+mj-ea"/>
                <a:cs typeface="Times New Roman" panose="02020603050405020304" pitchFamily="18" charset="0"/>
              </a:rPr>
              <a:t>错误的逃生行为造成的伤亡</a:t>
            </a:r>
            <a:endParaRPr lang="zh-CN" altLang="zh-CN" sz="1400" kern="100">
              <a:solidFill>
                <a:schemeClr val="accent1"/>
              </a:solidFill>
              <a:latin typeface="+mj-ea"/>
              <a:ea typeface="+mj-ea"/>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right)">
                                      <p:cBhvr>
                                        <p:cTn id="7" dur="300"/>
                                        <p:tgtEl>
                                          <p:spTgt spid="29"/>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44"/>
                                        </p:tgtEl>
                                        <p:attrNameLst>
                                          <p:attrName>style.visibility</p:attrName>
                                        </p:attrNameLst>
                                      </p:cBhvr>
                                      <p:to>
                                        <p:strVal val="visible"/>
                                      </p:to>
                                    </p:set>
                                    <p:anim by="(-#ppt_w*2)" calcmode="lin" valueType="num">
                                      <p:cBhvr rctx="PPT">
                                        <p:cTn id="11" dur="250" autoRev="1" fill="hold">
                                          <p:stCondLst>
                                            <p:cond delay="0"/>
                                          </p:stCondLst>
                                        </p:cTn>
                                        <p:tgtEl>
                                          <p:spTgt spid="44"/>
                                        </p:tgtEl>
                                        <p:attrNameLst>
                                          <p:attrName>ppt_w</p:attrName>
                                        </p:attrNameLst>
                                      </p:cBhvr>
                                    </p:anim>
                                    <p:anim by="(#ppt_w*0.50)" calcmode="lin" valueType="num">
                                      <p:cBhvr>
                                        <p:cTn id="12" dur="250" decel="50000" autoRev="1" fill="hold">
                                          <p:stCondLst>
                                            <p:cond delay="0"/>
                                          </p:stCondLst>
                                        </p:cTn>
                                        <p:tgtEl>
                                          <p:spTgt spid="44"/>
                                        </p:tgtEl>
                                        <p:attrNameLst>
                                          <p:attrName>ppt_x</p:attrName>
                                        </p:attrNameLst>
                                      </p:cBhvr>
                                    </p:anim>
                                    <p:anim from="(-#ppt_h/2)" to="(#ppt_y)" calcmode="lin" valueType="num">
                                      <p:cBhvr>
                                        <p:cTn id="13" dur="500" fill="hold">
                                          <p:stCondLst>
                                            <p:cond delay="0"/>
                                          </p:stCondLst>
                                        </p:cTn>
                                        <p:tgtEl>
                                          <p:spTgt spid="44"/>
                                        </p:tgtEl>
                                        <p:attrNameLst>
                                          <p:attrName>ppt_y</p:attrName>
                                        </p:attrNameLst>
                                      </p:cBhvr>
                                    </p:anim>
                                    <p:animRot by="21600000">
                                      <p:cBhvr>
                                        <p:cTn id="14" dur="500" fill="hold">
                                          <p:stCondLst>
                                            <p:cond delay="0"/>
                                          </p:stCondLst>
                                        </p:cTn>
                                        <p:tgtEl>
                                          <p:spTgt spid="44"/>
                                        </p:tgtEl>
                                        <p:attrNameLst>
                                          <p:attrName>r</p:attrName>
                                        </p:attrNameLst>
                                      </p:cBhvr>
                                    </p:animRot>
                                  </p:childTnLst>
                                </p:cTn>
                              </p:par>
                            </p:childTnLst>
                          </p:cTn>
                        </p:par>
                        <p:par>
                          <p:cTn id="15" fill="hold">
                            <p:stCondLst>
                              <p:cond delay="115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16"/>
                                        </p:tgtEl>
                                        <p:attrNameLst>
                                          <p:attrName>style.visibility</p:attrName>
                                        </p:attrNameLst>
                                      </p:cBhvr>
                                      <p:to>
                                        <p:strVal val="visible"/>
                                      </p:to>
                                    </p:set>
                                    <p:anim by="(-#ppt_w*2)" calcmode="lin" valueType="num">
                                      <p:cBhvr rctx="PPT">
                                        <p:cTn id="18" dur="250" autoRev="1" fill="hold">
                                          <p:stCondLst>
                                            <p:cond delay="0"/>
                                          </p:stCondLst>
                                        </p:cTn>
                                        <p:tgtEl>
                                          <p:spTgt spid="16"/>
                                        </p:tgtEl>
                                        <p:attrNameLst>
                                          <p:attrName>ppt_w</p:attrName>
                                        </p:attrNameLst>
                                      </p:cBhvr>
                                    </p:anim>
                                    <p:anim by="(#ppt_w*0.50)" calcmode="lin" valueType="num">
                                      <p:cBhvr>
                                        <p:cTn id="19" dur="250" decel="50000" autoRev="1" fill="hold">
                                          <p:stCondLst>
                                            <p:cond delay="0"/>
                                          </p:stCondLst>
                                        </p:cTn>
                                        <p:tgtEl>
                                          <p:spTgt spid="16"/>
                                        </p:tgtEl>
                                        <p:attrNameLst>
                                          <p:attrName>ppt_x</p:attrName>
                                        </p:attrNameLst>
                                      </p:cBhvr>
                                    </p:anim>
                                    <p:anim from="(-#ppt_h/2)" to="(#ppt_y)" calcmode="lin" valueType="num">
                                      <p:cBhvr>
                                        <p:cTn id="20" dur="500" fill="hold">
                                          <p:stCondLst>
                                            <p:cond delay="0"/>
                                          </p:stCondLst>
                                        </p:cTn>
                                        <p:tgtEl>
                                          <p:spTgt spid="16"/>
                                        </p:tgtEl>
                                        <p:attrNameLst>
                                          <p:attrName>ppt_y</p:attrName>
                                        </p:attrNameLst>
                                      </p:cBhvr>
                                    </p:anim>
                                    <p:animRot by="21600000">
                                      <p:cBhvr>
                                        <p:cTn id="21" dur="500" fill="hold">
                                          <p:stCondLst>
                                            <p:cond delay="0"/>
                                          </p:stCondLst>
                                        </p:cTn>
                                        <p:tgtEl>
                                          <p:spTgt spid="16"/>
                                        </p:tgtEl>
                                        <p:attrNameLst>
                                          <p:attrName>r</p:attrName>
                                        </p:attrNameLst>
                                      </p:cBhvr>
                                    </p:animRot>
                                  </p:childTnLst>
                                </p:cTn>
                              </p:par>
                            </p:childTnLst>
                          </p:cTn>
                        </p:par>
                        <p:par>
                          <p:cTn id="22" fill="hold">
                            <p:stCondLst>
                              <p:cond delay="2299"/>
                            </p:stCondLst>
                            <p:childTnLst>
                              <p:par>
                                <p:cTn id="23" presetID="53" presetClass="entr" presetSubtype="16"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par>
                                <p:cTn id="28" presetID="53" presetClass="entr" presetSubtype="16" fill="hold" nodeType="withEffect">
                                  <p:stCondLst>
                                    <p:cond delay="10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nodeType="withEffect">
                                  <p:stCondLst>
                                    <p:cond delay="300"/>
                                  </p:stCondLst>
                                  <p:childTnLst>
                                    <p:set>
                                      <p:cBhvr>
                                        <p:cTn id="39" dur="1" fill="hold">
                                          <p:stCondLst>
                                            <p:cond delay="0"/>
                                          </p:stCondLst>
                                        </p:cTn>
                                        <p:tgtEl>
                                          <p:spTgt spid="9"/>
                                        </p:tgtEl>
                                        <p:attrNameLst>
                                          <p:attrName>style.visibility</p:attrName>
                                        </p:attrNameLst>
                                      </p:cBhvr>
                                      <p:to>
                                        <p:strVal val="visible"/>
                                      </p:to>
                                    </p:set>
                                    <p:anim calcmode="lin" valueType="num">
                                      <p:cBhvr>
                                        <p:cTn id="40" dur="500" fill="hold"/>
                                        <p:tgtEl>
                                          <p:spTgt spid="9"/>
                                        </p:tgtEl>
                                        <p:attrNameLst>
                                          <p:attrName>ppt_w</p:attrName>
                                        </p:attrNameLst>
                                      </p:cBhvr>
                                      <p:tavLst>
                                        <p:tav tm="0">
                                          <p:val>
                                            <p:fltVal val="0"/>
                                          </p:val>
                                        </p:tav>
                                        <p:tav tm="100000">
                                          <p:val>
                                            <p:strVal val="#ppt_w"/>
                                          </p:val>
                                        </p:tav>
                                      </p:tavLst>
                                    </p:anim>
                                    <p:anim calcmode="lin" valueType="num">
                                      <p:cBhvr>
                                        <p:cTn id="41" dur="500" fill="hold"/>
                                        <p:tgtEl>
                                          <p:spTgt spid="9"/>
                                        </p:tgtEl>
                                        <p:attrNameLst>
                                          <p:attrName>ppt_h</p:attrName>
                                        </p:attrNameLst>
                                      </p:cBhvr>
                                      <p:tavLst>
                                        <p:tav tm="0">
                                          <p:val>
                                            <p:fltVal val="0"/>
                                          </p:val>
                                        </p:tav>
                                        <p:tav tm="100000">
                                          <p:val>
                                            <p:strVal val="#ppt_h"/>
                                          </p:val>
                                        </p:tav>
                                      </p:tavLst>
                                    </p:anim>
                                    <p:animEffect transition="in" filter="fade">
                                      <p:cBhvr>
                                        <p:cTn id="42" dur="500"/>
                                        <p:tgtEl>
                                          <p:spTgt spid="9"/>
                                        </p:tgtEl>
                                      </p:cBhvr>
                                    </p:animEffect>
                                  </p:childTnLst>
                                </p:cTn>
                              </p:par>
                              <p:par>
                                <p:cTn id="43" presetID="53" presetClass="entr" presetSubtype="16" fill="hold" nodeType="withEffect">
                                  <p:stCondLst>
                                    <p:cond delay="40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nodeType="withEffect">
                                  <p:stCondLst>
                                    <p:cond delay="50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ppt_w</p:attrName>
                                        </p:attrNameLst>
                                      </p:cBhvr>
                                      <p:tavLst>
                                        <p:tav tm="0">
                                          <p:val>
                                            <p:fltVal val="0"/>
                                          </p:val>
                                        </p:tav>
                                        <p:tav tm="100000">
                                          <p:val>
                                            <p:strVal val="#ppt_w"/>
                                          </p:val>
                                        </p:tav>
                                      </p:tavLst>
                                    </p:anim>
                                    <p:anim calcmode="lin" valueType="num">
                                      <p:cBhvr>
                                        <p:cTn id="51" dur="500" fill="hold"/>
                                        <p:tgtEl>
                                          <p:spTgt spid="11"/>
                                        </p:tgtEl>
                                        <p:attrNameLst>
                                          <p:attrName>ppt_h</p:attrName>
                                        </p:attrNameLst>
                                      </p:cBhvr>
                                      <p:tavLst>
                                        <p:tav tm="0">
                                          <p:val>
                                            <p:fltVal val="0"/>
                                          </p:val>
                                        </p:tav>
                                        <p:tav tm="100000">
                                          <p:val>
                                            <p:strVal val="#ppt_h"/>
                                          </p:val>
                                        </p:tav>
                                      </p:tavLst>
                                    </p:anim>
                                    <p:animEffect transition="in" filter="fade">
                                      <p:cBhvr>
                                        <p:cTn id="52" dur="500"/>
                                        <p:tgtEl>
                                          <p:spTgt spid="11"/>
                                        </p:tgtEl>
                                      </p:cBhvr>
                                    </p:animEffect>
                                  </p:childTnLst>
                                </p:cTn>
                              </p:par>
                            </p:childTnLst>
                          </p:cTn>
                        </p:par>
                        <p:par>
                          <p:cTn id="53" fill="hold">
                            <p:stCondLst>
                              <p:cond delay="2799"/>
                            </p:stCondLst>
                            <p:childTnLst>
                              <p:par>
                                <p:cTn id="54" presetID="31" presetClass="entr" presetSubtype="0"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400" fill="hold"/>
                                        <p:tgtEl>
                                          <p:spTgt spid="17"/>
                                        </p:tgtEl>
                                        <p:attrNameLst>
                                          <p:attrName>ppt_w</p:attrName>
                                        </p:attrNameLst>
                                      </p:cBhvr>
                                      <p:tavLst>
                                        <p:tav tm="0">
                                          <p:val>
                                            <p:fltVal val="0"/>
                                          </p:val>
                                        </p:tav>
                                        <p:tav tm="100000">
                                          <p:val>
                                            <p:strVal val="#ppt_w"/>
                                          </p:val>
                                        </p:tav>
                                      </p:tavLst>
                                    </p:anim>
                                    <p:anim calcmode="lin" valueType="num">
                                      <p:cBhvr>
                                        <p:cTn id="57" dur="400" fill="hold"/>
                                        <p:tgtEl>
                                          <p:spTgt spid="17"/>
                                        </p:tgtEl>
                                        <p:attrNameLst>
                                          <p:attrName>ppt_h</p:attrName>
                                        </p:attrNameLst>
                                      </p:cBhvr>
                                      <p:tavLst>
                                        <p:tav tm="0">
                                          <p:val>
                                            <p:fltVal val="0"/>
                                          </p:val>
                                        </p:tav>
                                        <p:tav tm="100000">
                                          <p:val>
                                            <p:strVal val="#ppt_h"/>
                                          </p:val>
                                        </p:tav>
                                      </p:tavLst>
                                    </p:anim>
                                    <p:anim calcmode="lin" valueType="num">
                                      <p:cBhvr>
                                        <p:cTn id="58" dur="400" fill="hold"/>
                                        <p:tgtEl>
                                          <p:spTgt spid="17"/>
                                        </p:tgtEl>
                                        <p:attrNameLst>
                                          <p:attrName>style.rotation</p:attrName>
                                        </p:attrNameLst>
                                      </p:cBhvr>
                                      <p:tavLst>
                                        <p:tav tm="0">
                                          <p:val>
                                            <p:fltVal val="90"/>
                                          </p:val>
                                        </p:tav>
                                        <p:tav tm="100000">
                                          <p:val>
                                            <p:fltVal val="0"/>
                                          </p:val>
                                        </p:tav>
                                      </p:tavLst>
                                    </p:anim>
                                    <p:animEffect transition="in" filter="fade">
                                      <p:cBhvr>
                                        <p:cTn id="59" dur="400"/>
                                        <p:tgtEl>
                                          <p:spTgt spid="17"/>
                                        </p:tgtEl>
                                      </p:cBhvr>
                                    </p:animEffect>
                                  </p:childTnLst>
                                </p:cTn>
                              </p:par>
                            </p:childTnLst>
                          </p:cTn>
                        </p:par>
                        <p:par>
                          <p:cTn id="60" fill="hold">
                            <p:stCondLst>
                              <p:cond delay="3299"/>
                            </p:stCondLst>
                            <p:childTnLst>
                              <p:par>
                                <p:cTn id="61" presetID="22" presetClass="entr" presetSubtype="1"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up)">
                                      <p:cBhvr>
                                        <p:cTn id="63" dur="300"/>
                                        <p:tgtEl>
                                          <p:spTgt spid="23"/>
                                        </p:tgtEl>
                                      </p:cBhvr>
                                    </p:animEffect>
                                  </p:childTnLst>
                                </p:cTn>
                              </p:par>
                            </p:childTnLst>
                          </p:cTn>
                        </p:par>
                        <p:par>
                          <p:cTn id="64" fill="hold">
                            <p:stCondLst>
                              <p:cond delay="3799"/>
                            </p:stCondLst>
                            <p:childTnLst>
                              <p:par>
                                <p:cTn id="65" presetID="31"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p:cTn id="67" dur="400" fill="hold"/>
                                        <p:tgtEl>
                                          <p:spTgt spid="18"/>
                                        </p:tgtEl>
                                        <p:attrNameLst>
                                          <p:attrName>ppt_w</p:attrName>
                                        </p:attrNameLst>
                                      </p:cBhvr>
                                      <p:tavLst>
                                        <p:tav tm="0">
                                          <p:val>
                                            <p:fltVal val="0"/>
                                          </p:val>
                                        </p:tav>
                                        <p:tav tm="100000">
                                          <p:val>
                                            <p:strVal val="#ppt_w"/>
                                          </p:val>
                                        </p:tav>
                                      </p:tavLst>
                                    </p:anim>
                                    <p:anim calcmode="lin" valueType="num">
                                      <p:cBhvr>
                                        <p:cTn id="68" dur="400" fill="hold"/>
                                        <p:tgtEl>
                                          <p:spTgt spid="18"/>
                                        </p:tgtEl>
                                        <p:attrNameLst>
                                          <p:attrName>ppt_h</p:attrName>
                                        </p:attrNameLst>
                                      </p:cBhvr>
                                      <p:tavLst>
                                        <p:tav tm="0">
                                          <p:val>
                                            <p:fltVal val="0"/>
                                          </p:val>
                                        </p:tav>
                                        <p:tav tm="100000">
                                          <p:val>
                                            <p:strVal val="#ppt_h"/>
                                          </p:val>
                                        </p:tav>
                                      </p:tavLst>
                                    </p:anim>
                                    <p:anim calcmode="lin" valueType="num">
                                      <p:cBhvr>
                                        <p:cTn id="69" dur="400" fill="hold"/>
                                        <p:tgtEl>
                                          <p:spTgt spid="18"/>
                                        </p:tgtEl>
                                        <p:attrNameLst>
                                          <p:attrName>style.rotation</p:attrName>
                                        </p:attrNameLst>
                                      </p:cBhvr>
                                      <p:tavLst>
                                        <p:tav tm="0">
                                          <p:val>
                                            <p:fltVal val="90"/>
                                          </p:val>
                                        </p:tav>
                                        <p:tav tm="100000">
                                          <p:val>
                                            <p:fltVal val="0"/>
                                          </p:val>
                                        </p:tav>
                                      </p:tavLst>
                                    </p:anim>
                                    <p:animEffect transition="in" filter="fade">
                                      <p:cBhvr>
                                        <p:cTn id="70" dur="400"/>
                                        <p:tgtEl>
                                          <p:spTgt spid="18"/>
                                        </p:tgtEl>
                                      </p:cBhvr>
                                    </p:animEffect>
                                  </p:childTnLst>
                                </p:cTn>
                              </p:par>
                            </p:childTnLst>
                          </p:cTn>
                        </p:par>
                        <p:par>
                          <p:cTn id="71" fill="hold">
                            <p:stCondLst>
                              <p:cond delay="4299"/>
                            </p:stCondLst>
                            <p:childTnLst>
                              <p:par>
                                <p:cTn id="72" presetID="22" presetClass="entr" presetSubtype="1" fill="hold" grpId="0" nodeType="after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wipe(up)">
                                      <p:cBhvr>
                                        <p:cTn id="74" dur="300"/>
                                        <p:tgtEl>
                                          <p:spTgt spid="24"/>
                                        </p:tgtEl>
                                      </p:cBhvr>
                                    </p:animEffect>
                                  </p:childTnLst>
                                </p:cTn>
                              </p:par>
                            </p:childTnLst>
                          </p:cTn>
                        </p:par>
                        <p:par>
                          <p:cTn id="75" fill="hold">
                            <p:stCondLst>
                              <p:cond delay="4799"/>
                            </p:stCondLst>
                            <p:childTnLst>
                              <p:par>
                                <p:cTn id="76" presetID="31" presetClass="entr" presetSubtype="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p:cTn id="78" dur="400" fill="hold"/>
                                        <p:tgtEl>
                                          <p:spTgt spid="19"/>
                                        </p:tgtEl>
                                        <p:attrNameLst>
                                          <p:attrName>ppt_w</p:attrName>
                                        </p:attrNameLst>
                                      </p:cBhvr>
                                      <p:tavLst>
                                        <p:tav tm="0">
                                          <p:val>
                                            <p:fltVal val="0"/>
                                          </p:val>
                                        </p:tav>
                                        <p:tav tm="100000">
                                          <p:val>
                                            <p:strVal val="#ppt_w"/>
                                          </p:val>
                                        </p:tav>
                                      </p:tavLst>
                                    </p:anim>
                                    <p:anim calcmode="lin" valueType="num">
                                      <p:cBhvr>
                                        <p:cTn id="79" dur="400" fill="hold"/>
                                        <p:tgtEl>
                                          <p:spTgt spid="19"/>
                                        </p:tgtEl>
                                        <p:attrNameLst>
                                          <p:attrName>ppt_h</p:attrName>
                                        </p:attrNameLst>
                                      </p:cBhvr>
                                      <p:tavLst>
                                        <p:tav tm="0">
                                          <p:val>
                                            <p:fltVal val="0"/>
                                          </p:val>
                                        </p:tav>
                                        <p:tav tm="100000">
                                          <p:val>
                                            <p:strVal val="#ppt_h"/>
                                          </p:val>
                                        </p:tav>
                                      </p:tavLst>
                                    </p:anim>
                                    <p:anim calcmode="lin" valueType="num">
                                      <p:cBhvr>
                                        <p:cTn id="80" dur="400" fill="hold"/>
                                        <p:tgtEl>
                                          <p:spTgt spid="19"/>
                                        </p:tgtEl>
                                        <p:attrNameLst>
                                          <p:attrName>style.rotation</p:attrName>
                                        </p:attrNameLst>
                                      </p:cBhvr>
                                      <p:tavLst>
                                        <p:tav tm="0">
                                          <p:val>
                                            <p:fltVal val="90"/>
                                          </p:val>
                                        </p:tav>
                                        <p:tav tm="100000">
                                          <p:val>
                                            <p:fltVal val="0"/>
                                          </p:val>
                                        </p:tav>
                                      </p:tavLst>
                                    </p:anim>
                                    <p:animEffect transition="in" filter="fade">
                                      <p:cBhvr>
                                        <p:cTn id="81" dur="400"/>
                                        <p:tgtEl>
                                          <p:spTgt spid="19"/>
                                        </p:tgtEl>
                                      </p:cBhvr>
                                    </p:animEffect>
                                  </p:childTnLst>
                                </p:cTn>
                              </p:par>
                            </p:childTnLst>
                          </p:cTn>
                        </p:par>
                        <p:par>
                          <p:cTn id="82" fill="hold">
                            <p:stCondLst>
                              <p:cond delay="5299"/>
                            </p:stCondLst>
                            <p:childTnLst>
                              <p:par>
                                <p:cTn id="83" presetID="22" presetClass="entr" presetSubtype="1" fill="hold" grpId="0" nodeType="after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wipe(up)">
                                      <p:cBhvr>
                                        <p:cTn id="85" dur="300"/>
                                        <p:tgtEl>
                                          <p:spTgt spid="25"/>
                                        </p:tgtEl>
                                      </p:cBhvr>
                                    </p:animEffect>
                                  </p:childTnLst>
                                </p:cTn>
                              </p:par>
                            </p:childTnLst>
                          </p:cTn>
                        </p:par>
                        <p:par>
                          <p:cTn id="86" fill="hold">
                            <p:stCondLst>
                              <p:cond delay="5799"/>
                            </p:stCondLst>
                            <p:childTnLst>
                              <p:par>
                                <p:cTn id="87" presetID="31" presetClass="entr" presetSubtype="0" fill="hold" grpId="0" nodeType="afterEffect">
                                  <p:stCondLst>
                                    <p:cond delay="0"/>
                                  </p:stCondLst>
                                  <p:childTnLst>
                                    <p:set>
                                      <p:cBhvr>
                                        <p:cTn id="88" dur="1" fill="hold">
                                          <p:stCondLst>
                                            <p:cond delay="0"/>
                                          </p:stCondLst>
                                        </p:cTn>
                                        <p:tgtEl>
                                          <p:spTgt spid="20"/>
                                        </p:tgtEl>
                                        <p:attrNameLst>
                                          <p:attrName>style.visibility</p:attrName>
                                        </p:attrNameLst>
                                      </p:cBhvr>
                                      <p:to>
                                        <p:strVal val="visible"/>
                                      </p:to>
                                    </p:set>
                                    <p:anim calcmode="lin" valueType="num">
                                      <p:cBhvr>
                                        <p:cTn id="89" dur="400" fill="hold"/>
                                        <p:tgtEl>
                                          <p:spTgt spid="20"/>
                                        </p:tgtEl>
                                        <p:attrNameLst>
                                          <p:attrName>ppt_w</p:attrName>
                                        </p:attrNameLst>
                                      </p:cBhvr>
                                      <p:tavLst>
                                        <p:tav tm="0">
                                          <p:val>
                                            <p:fltVal val="0"/>
                                          </p:val>
                                        </p:tav>
                                        <p:tav tm="100000">
                                          <p:val>
                                            <p:strVal val="#ppt_w"/>
                                          </p:val>
                                        </p:tav>
                                      </p:tavLst>
                                    </p:anim>
                                    <p:anim calcmode="lin" valueType="num">
                                      <p:cBhvr>
                                        <p:cTn id="90" dur="400" fill="hold"/>
                                        <p:tgtEl>
                                          <p:spTgt spid="20"/>
                                        </p:tgtEl>
                                        <p:attrNameLst>
                                          <p:attrName>ppt_h</p:attrName>
                                        </p:attrNameLst>
                                      </p:cBhvr>
                                      <p:tavLst>
                                        <p:tav tm="0">
                                          <p:val>
                                            <p:fltVal val="0"/>
                                          </p:val>
                                        </p:tav>
                                        <p:tav tm="100000">
                                          <p:val>
                                            <p:strVal val="#ppt_h"/>
                                          </p:val>
                                        </p:tav>
                                      </p:tavLst>
                                    </p:anim>
                                    <p:anim calcmode="lin" valueType="num">
                                      <p:cBhvr>
                                        <p:cTn id="91" dur="400" fill="hold"/>
                                        <p:tgtEl>
                                          <p:spTgt spid="20"/>
                                        </p:tgtEl>
                                        <p:attrNameLst>
                                          <p:attrName>style.rotation</p:attrName>
                                        </p:attrNameLst>
                                      </p:cBhvr>
                                      <p:tavLst>
                                        <p:tav tm="0">
                                          <p:val>
                                            <p:fltVal val="90"/>
                                          </p:val>
                                        </p:tav>
                                        <p:tav tm="100000">
                                          <p:val>
                                            <p:fltVal val="0"/>
                                          </p:val>
                                        </p:tav>
                                      </p:tavLst>
                                    </p:anim>
                                    <p:animEffect transition="in" filter="fade">
                                      <p:cBhvr>
                                        <p:cTn id="92" dur="400"/>
                                        <p:tgtEl>
                                          <p:spTgt spid="20"/>
                                        </p:tgtEl>
                                      </p:cBhvr>
                                    </p:animEffect>
                                  </p:childTnLst>
                                </p:cTn>
                              </p:par>
                            </p:childTnLst>
                          </p:cTn>
                        </p:par>
                        <p:par>
                          <p:cTn id="93" fill="hold">
                            <p:stCondLst>
                              <p:cond delay="6299"/>
                            </p:stCondLst>
                            <p:childTnLst>
                              <p:par>
                                <p:cTn id="94" presetID="22" presetClass="entr" presetSubtype="1"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wipe(up)">
                                      <p:cBhvr>
                                        <p:cTn id="96" dur="300"/>
                                        <p:tgtEl>
                                          <p:spTgt spid="26"/>
                                        </p:tgtEl>
                                      </p:cBhvr>
                                    </p:animEffect>
                                  </p:childTnLst>
                                </p:cTn>
                              </p:par>
                            </p:childTnLst>
                          </p:cTn>
                        </p:par>
                        <p:par>
                          <p:cTn id="97" fill="hold">
                            <p:stCondLst>
                              <p:cond delay="6799"/>
                            </p:stCondLst>
                            <p:childTnLst>
                              <p:par>
                                <p:cTn id="98" presetID="31" presetClass="entr" presetSubtype="0" fill="hold" grpId="0" nodeType="afterEffect">
                                  <p:stCondLst>
                                    <p:cond delay="0"/>
                                  </p:stCondLst>
                                  <p:childTnLst>
                                    <p:set>
                                      <p:cBhvr>
                                        <p:cTn id="99" dur="1" fill="hold">
                                          <p:stCondLst>
                                            <p:cond delay="0"/>
                                          </p:stCondLst>
                                        </p:cTn>
                                        <p:tgtEl>
                                          <p:spTgt spid="21"/>
                                        </p:tgtEl>
                                        <p:attrNameLst>
                                          <p:attrName>style.visibility</p:attrName>
                                        </p:attrNameLst>
                                      </p:cBhvr>
                                      <p:to>
                                        <p:strVal val="visible"/>
                                      </p:to>
                                    </p:set>
                                    <p:anim calcmode="lin" valueType="num">
                                      <p:cBhvr>
                                        <p:cTn id="100" dur="400" fill="hold"/>
                                        <p:tgtEl>
                                          <p:spTgt spid="21"/>
                                        </p:tgtEl>
                                        <p:attrNameLst>
                                          <p:attrName>ppt_w</p:attrName>
                                        </p:attrNameLst>
                                      </p:cBhvr>
                                      <p:tavLst>
                                        <p:tav tm="0">
                                          <p:val>
                                            <p:fltVal val="0"/>
                                          </p:val>
                                        </p:tav>
                                        <p:tav tm="100000">
                                          <p:val>
                                            <p:strVal val="#ppt_w"/>
                                          </p:val>
                                        </p:tav>
                                      </p:tavLst>
                                    </p:anim>
                                    <p:anim calcmode="lin" valueType="num">
                                      <p:cBhvr>
                                        <p:cTn id="101" dur="400" fill="hold"/>
                                        <p:tgtEl>
                                          <p:spTgt spid="21"/>
                                        </p:tgtEl>
                                        <p:attrNameLst>
                                          <p:attrName>ppt_h</p:attrName>
                                        </p:attrNameLst>
                                      </p:cBhvr>
                                      <p:tavLst>
                                        <p:tav tm="0">
                                          <p:val>
                                            <p:fltVal val="0"/>
                                          </p:val>
                                        </p:tav>
                                        <p:tav tm="100000">
                                          <p:val>
                                            <p:strVal val="#ppt_h"/>
                                          </p:val>
                                        </p:tav>
                                      </p:tavLst>
                                    </p:anim>
                                    <p:anim calcmode="lin" valueType="num">
                                      <p:cBhvr>
                                        <p:cTn id="102" dur="400" fill="hold"/>
                                        <p:tgtEl>
                                          <p:spTgt spid="21"/>
                                        </p:tgtEl>
                                        <p:attrNameLst>
                                          <p:attrName>style.rotation</p:attrName>
                                        </p:attrNameLst>
                                      </p:cBhvr>
                                      <p:tavLst>
                                        <p:tav tm="0">
                                          <p:val>
                                            <p:fltVal val="90"/>
                                          </p:val>
                                        </p:tav>
                                        <p:tav tm="100000">
                                          <p:val>
                                            <p:fltVal val="0"/>
                                          </p:val>
                                        </p:tav>
                                      </p:tavLst>
                                    </p:anim>
                                    <p:animEffect transition="in" filter="fade">
                                      <p:cBhvr>
                                        <p:cTn id="103" dur="400"/>
                                        <p:tgtEl>
                                          <p:spTgt spid="21"/>
                                        </p:tgtEl>
                                      </p:cBhvr>
                                    </p:animEffect>
                                  </p:childTnLst>
                                </p:cTn>
                              </p:par>
                            </p:childTnLst>
                          </p:cTn>
                        </p:par>
                        <p:par>
                          <p:cTn id="104" fill="hold">
                            <p:stCondLst>
                              <p:cond delay="7299"/>
                            </p:stCondLst>
                            <p:childTnLst>
                              <p:par>
                                <p:cTn id="105" presetID="22" presetClass="entr" presetSubtype="1" fill="hold" grpId="0"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up)">
                                      <p:cBhvr>
                                        <p:cTn id="107" dur="300"/>
                                        <p:tgtEl>
                                          <p:spTgt spid="27"/>
                                        </p:tgtEl>
                                      </p:cBhvr>
                                    </p:animEffect>
                                  </p:childTnLst>
                                </p:cTn>
                              </p:par>
                            </p:childTnLst>
                          </p:cTn>
                        </p:par>
                        <p:par>
                          <p:cTn id="108" fill="hold">
                            <p:stCondLst>
                              <p:cond delay="7799"/>
                            </p:stCondLst>
                            <p:childTnLst>
                              <p:par>
                                <p:cTn id="109" presetID="31" presetClass="entr" presetSubtype="0" fill="hold" grpId="0" nodeType="afterEffect">
                                  <p:stCondLst>
                                    <p:cond delay="0"/>
                                  </p:stCondLst>
                                  <p:childTnLst>
                                    <p:set>
                                      <p:cBhvr>
                                        <p:cTn id="110" dur="1" fill="hold">
                                          <p:stCondLst>
                                            <p:cond delay="0"/>
                                          </p:stCondLst>
                                        </p:cTn>
                                        <p:tgtEl>
                                          <p:spTgt spid="22"/>
                                        </p:tgtEl>
                                        <p:attrNameLst>
                                          <p:attrName>style.visibility</p:attrName>
                                        </p:attrNameLst>
                                      </p:cBhvr>
                                      <p:to>
                                        <p:strVal val="visible"/>
                                      </p:to>
                                    </p:set>
                                    <p:anim calcmode="lin" valueType="num">
                                      <p:cBhvr>
                                        <p:cTn id="111" dur="400" fill="hold"/>
                                        <p:tgtEl>
                                          <p:spTgt spid="22"/>
                                        </p:tgtEl>
                                        <p:attrNameLst>
                                          <p:attrName>ppt_w</p:attrName>
                                        </p:attrNameLst>
                                      </p:cBhvr>
                                      <p:tavLst>
                                        <p:tav tm="0">
                                          <p:val>
                                            <p:fltVal val="0"/>
                                          </p:val>
                                        </p:tav>
                                        <p:tav tm="100000">
                                          <p:val>
                                            <p:strVal val="#ppt_w"/>
                                          </p:val>
                                        </p:tav>
                                      </p:tavLst>
                                    </p:anim>
                                    <p:anim calcmode="lin" valueType="num">
                                      <p:cBhvr>
                                        <p:cTn id="112" dur="400" fill="hold"/>
                                        <p:tgtEl>
                                          <p:spTgt spid="22"/>
                                        </p:tgtEl>
                                        <p:attrNameLst>
                                          <p:attrName>ppt_h</p:attrName>
                                        </p:attrNameLst>
                                      </p:cBhvr>
                                      <p:tavLst>
                                        <p:tav tm="0">
                                          <p:val>
                                            <p:fltVal val="0"/>
                                          </p:val>
                                        </p:tav>
                                        <p:tav tm="100000">
                                          <p:val>
                                            <p:strVal val="#ppt_h"/>
                                          </p:val>
                                        </p:tav>
                                      </p:tavLst>
                                    </p:anim>
                                    <p:anim calcmode="lin" valueType="num">
                                      <p:cBhvr>
                                        <p:cTn id="113" dur="400" fill="hold"/>
                                        <p:tgtEl>
                                          <p:spTgt spid="22"/>
                                        </p:tgtEl>
                                        <p:attrNameLst>
                                          <p:attrName>style.rotation</p:attrName>
                                        </p:attrNameLst>
                                      </p:cBhvr>
                                      <p:tavLst>
                                        <p:tav tm="0">
                                          <p:val>
                                            <p:fltVal val="90"/>
                                          </p:val>
                                        </p:tav>
                                        <p:tav tm="100000">
                                          <p:val>
                                            <p:fltVal val="0"/>
                                          </p:val>
                                        </p:tav>
                                      </p:tavLst>
                                    </p:anim>
                                    <p:animEffect transition="in" filter="fade">
                                      <p:cBhvr>
                                        <p:cTn id="114" dur="400"/>
                                        <p:tgtEl>
                                          <p:spTgt spid="22"/>
                                        </p:tgtEl>
                                      </p:cBhvr>
                                    </p:animEffect>
                                  </p:childTnLst>
                                </p:cTn>
                              </p:par>
                            </p:childTnLst>
                          </p:cTn>
                        </p:par>
                        <p:par>
                          <p:cTn id="115" fill="hold">
                            <p:stCondLst>
                              <p:cond delay="8299"/>
                            </p:stCondLst>
                            <p:childTnLst>
                              <p:par>
                                <p:cTn id="116" presetID="22" presetClass="entr" presetSubtype="1" fill="hold" grpId="0" nodeType="afterEffect">
                                  <p:stCondLst>
                                    <p:cond delay="0"/>
                                  </p:stCondLst>
                                  <p:childTnLst>
                                    <p:set>
                                      <p:cBhvr>
                                        <p:cTn id="117" dur="1" fill="hold">
                                          <p:stCondLst>
                                            <p:cond delay="0"/>
                                          </p:stCondLst>
                                        </p:cTn>
                                        <p:tgtEl>
                                          <p:spTgt spid="28"/>
                                        </p:tgtEl>
                                        <p:attrNameLst>
                                          <p:attrName>style.visibility</p:attrName>
                                        </p:attrNameLst>
                                      </p:cBhvr>
                                      <p:to>
                                        <p:strVal val="visible"/>
                                      </p:to>
                                    </p:set>
                                    <p:animEffect transition="in" filter="wipe(up)">
                                      <p:cBhvr>
                                        <p:cTn id="118"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6" grpId="0"/>
      <p:bldP spid="17" grpId="0"/>
      <p:bldP spid="18" grpId="0"/>
      <p:bldP spid="19" grpId="0"/>
      <p:bldP spid="20" grpId="0"/>
      <p:bldP spid="21" grpId="0"/>
      <p:bldP spid="22" grpId="0"/>
      <p:bldP spid="23" grpId="0"/>
      <p:bldP spid="24" grpId="0"/>
      <p:bldP spid="25" grpId="0"/>
      <p:bldP spid="26" grpId="0"/>
      <p:bldP spid="27"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接连接符 28"/>
          <p:cNvCxnSpPr/>
          <p:nvPr/>
        </p:nvCxnSpPr>
        <p:spPr bwMode="auto">
          <a:xfrm flipH="1">
            <a:off x="327427" y="787915"/>
            <a:ext cx="9918307" cy="0"/>
          </a:xfrm>
          <a:prstGeom prst="line">
            <a:avLst/>
          </a:prstGeom>
          <a:solidFill>
            <a:schemeClr val="accent1"/>
          </a:solidFill>
          <a:ln w="9525" cap="flat" cmpd="sng" algn="ctr">
            <a:solidFill>
              <a:schemeClr val="bg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TextBox 42"/>
          <p:cNvSpPr txBox="1"/>
          <p:nvPr/>
        </p:nvSpPr>
        <p:spPr>
          <a:xfrm>
            <a:off x="1731611" y="282261"/>
            <a:ext cx="6825729" cy="492125"/>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charset="-122"/>
                <a:ea typeface="微软雅黑" panose="020B0503020204020204" charset="-122"/>
                <a:cs typeface="宋体" panose="02010600030101010101" pitchFamily="2" charset="-122"/>
              </a:defRPr>
            </a:lvl1pPr>
          </a:lstStyle>
          <a:p>
            <a:r>
              <a:rPr lang="zh-CN" altLang="en-US" sz="3200" b="0">
                <a:solidFill>
                  <a:schemeClr val="accent1"/>
                </a:solidFill>
                <a:ea typeface="方正中雅宋_GBK" panose="02000000000000000000" pitchFamily="2" charset="-122"/>
              </a:rPr>
              <a:t>消防安全三提示</a:t>
            </a:r>
            <a:endParaRPr lang="zh-CN" altLang="en-US" sz="3200" b="0">
              <a:solidFill>
                <a:schemeClr val="accent1"/>
              </a:solidFill>
              <a:ea typeface="方正中雅宋_GBK" panose="02000000000000000000" pitchFamily="2" charset="-122"/>
            </a:endParaRPr>
          </a:p>
        </p:txBody>
      </p:sp>
      <p:sp>
        <p:nvSpPr>
          <p:cNvPr id="6" name="矩形 5"/>
          <p:cNvSpPr/>
          <p:nvPr/>
        </p:nvSpPr>
        <p:spPr bwMode="auto">
          <a:xfrm>
            <a:off x="4960373" y="1944515"/>
            <a:ext cx="6212890" cy="1116633"/>
          </a:xfrm>
          <a:prstGeom prst="rect">
            <a:avLst/>
          </a:prstGeom>
          <a:solidFill>
            <a:schemeClr val="bg2"/>
          </a:solidFill>
          <a:ln w="9525" cap="flat" cmpd="sng" algn="ctr">
            <a:solidFill>
              <a:schemeClr val="bg2">
                <a:lumMod val="85000"/>
              </a:schemeClr>
            </a:solidFill>
            <a:prstDash val="solid"/>
            <a:round/>
            <a:headEnd type="none" w="med" len="med"/>
            <a:tailEnd type="none" w="med" len="med"/>
          </a:ln>
          <a:effectLst/>
        </p:spPr>
        <p:txBody>
          <a:bodyPr vert="horz" wrap="square" lIns="91406" tIns="45703" rIns="91406" bIns="45703"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pic>
        <p:nvPicPr>
          <p:cNvPr id="9" name="图片 8"/>
          <p:cNvPicPr>
            <a:picLocks noChangeAspect="1"/>
          </p:cNvPicPr>
          <p:nvPr/>
        </p:nvPicPr>
        <p:blipFill>
          <a:blip r:embed="rId1" cstate="email"/>
          <a:stretch>
            <a:fillRect/>
          </a:stretch>
        </p:blipFill>
        <p:spPr>
          <a:xfrm>
            <a:off x="745519" y="2217170"/>
            <a:ext cx="3915309" cy="3760365"/>
          </a:xfrm>
          <a:prstGeom prst="rect">
            <a:avLst/>
          </a:prstGeom>
        </p:spPr>
      </p:pic>
      <p:sp>
        <p:nvSpPr>
          <p:cNvPr id="10" name="矩形 9"/>
          <p:cNvSpPr/>
          <p:nvPr/>
        </p:nvSpPr>
        <p:spPr>
          <a:xfrm>
            <a:off x="4907249" y="1262998"/>
            <a:ext cx="3185785" cy="460375"/>
          </a:xfrm>
          <a:prstGeom prst="rect">
            <a:avLst/>
          </a:prstGeom>
        </p:spPr>
        <p:txBody>
          <a:bodyPr wrap="square">
            <a:spAutoFit/>
          </a:bodyPr>
          <a:lstStyle/>
          <a:p>
            <a:pPr eaLnBrk="1" hangingPunct="1">
              <a:spcAft>
                <a:spcPts val="0"/>
              </a:spcAft>
            </a:pPr>
            <a:r>
              <a:rPr lang="zh-CN" altLang="en-US" sz="2400" b="1" kern="100">
                <a:latin typeface="+mj-ea"/>
                <a:ea typeface="+mj-ea"/>
                <a:cs typeface="Times New Roman" panose="02020603050405020304" pitchFamily="18" charset="0"/>
              </a:rPr>
              <a:t>消防安全三提示</a:t>
            </a:r>
            <a:endParaRPr lang="zh-CN" altLang="en-US" sz="2400" b="1" kern="100">
              <a:latin typeface="+mj-ea"/>
              <a:ea typeface="+mj-ea"/>
              <a:cs typeface="Times New Roman" panose="02020603050405020304" pitchFamily="18" charset="0"/>
            </a:endParaRPr>
          </a:p>
        </p:txBody>
      </p:sp>
      <p:grpSp>
        <p:nvGrpSpPr>
          <p:cNvPr id="11" name="组合 10"/>
          <p:cNvGrpSpPr/>
          <p:nvPr/>
        </p:nvGrpSpPr>
        <p:grpSpPr>
          <a:xfrm>
            <a:off x="4960374" y="1944515"/>
            <a:ext cx="1365931" cy="1116633"/>
            <a:chOff x="4962182" y="1943974"/>
            <a:chExt cx="1366429" cy="1117040"/>
          </a:xfrm>
        </p:grpSpPr>
        <p:sp>
          <p:nvSpPr>
            <p:cNvPr id="12" name="箭头: 五边形 11"/>
            <p:cNvSpPr/>
            <p:nvPr/>
          </p:nvSpPr>
          <p:spPr bwMode="auto">
            <a:xfrm>
              <a:off x="4962182" y="1943974"/>
              <a:ext cx="1366429" cy="1117040"/>
            </a:xfrm>
            <a:prstGeom prst="homePlate">
              <a:avLst>
                <a:gd name="adj" fmla="val 22459"/>
              </a:avLst>
            </a:prstGeom>
            <a:gradFill>
              <a:gsLst>
                <a:gs pos="0">
                  <a:schemeClr val="tx1"/>
                </a:gs>
                <a:gs pos="48000">
                  <a:schemeClr val="accent2">
                    <a:lumMod val="97000"/>
                    <a:lumOff val="3000"/>
                  </a:schemeClr>
                </a:gs>
                <a:gs pos="100000">
                  <a:schemeClr val="accent2">
                    <a:lumMod val="60000"/>
                    <a:lumOff val="40000"/>
                  </a:schemeClr>
                </a:gs>
              </a:gsLst>
              <a:lin ang="16200000" scaled="1"/>
            </a:gradFill>
            <a:ln w="12700" cap="flat">
              <a:solidFill>
                <a:schemeClr val="bg2"/>
              </a:solidFill>
              <a:prstDash val="solid"/>
              <a:miter lim="800000"/>
            </a:ln>
            <a:effectLst>
              <a:outerShdw blurRad="63500" sx="102000" sy="102000" algn="ctr" rotWithShape="0">
                <a:prstClr val="black">
                  <a:alpha val="40000"/>
                </a:prstClr>
              </a:outerShdw>
            </a:effectLst>
          </p:spPr>
          <p:txBody>
            <a:bodyPr rot="0" spcFirstLastPara="0" vertOverflow="overflow" horzOverflow="overflow" vert="horz" wrap="square" lIns="91406" tIns="45703" rIns="91406" bIns="45703" numCol="1" spcCol="0" rtlCol="0" fromWordArt="0" anchor="t" anchorCtr="0" forceAA="0" compatLnSpc="1">
              <a:noAutofit/>
            </a:bodyPr>
            <a:lstStyle/>
            <a:p>
              <a:endParaRPr lang="zh-CN" altLang="en-US">
                <a:latin typeface="+mn-lt"/>
                <a:ea typeface="+mn-ea"/>
                <a:cs typeface="+mn-ea"/>
              </a:endParaRPr>
            </a:p>
          </p:txBody>
        </p:sp>
        <p:sp>
          <p:nvSpPr>
            <p:cNvPr id="13" name="矩形 12"/>
            <p:cNvSpPr/>
            <p:nvPr/>
          </p:nvSpPr>
          <p:spPr>
            <a:xfrm>
              <a:off x="5097038" y="2317828"/>
              <a:ext cx="1097986" cy="398925"/>
            </a:xfrm>
            <a:prstGeom prst="rect">
              <a:avLst/>
            </a:prstGeom>
          </p:spPr>
          <p:txBody>
            <a:bodyPr wrap="square">
              <a:spAutoFit/>
            </a:bodyPr>
            <a:lstStyle/>
            <a:p>
              <a:pPr algn="just" eaLnBrk="1" hangingPunct="1">
                <a:spcAft>
                  <a:spcPts val="0"/>
                </a:spcAft>
              </a:pPr>
              <a:r>
                <a:rPr lang="zh-CN" altLang="en-US" sz="2000" b="1" kern="100">
                  <a:solidFill>
                    <a:srgbClr val="FFFF00"/>
                  </a:solidFill>
                  <a:latin typeface="+mj-ea"/>
                  <a:ea typeface="+mj-ea"/>
                  <a:cs typeface="Times New Roman" panose="02020603050405020304" pitchFamily="18" charset="0"/>
                </a:rPr>
                <a:t>提示一</a:t>
              </a:r>
              <a:endParaRPr lang="zh-CN" altLang="en-US" sz="2000" b="1" kern="100">
                <a:solidFill>
                  <a:srgbClr val="FFFF00"/>
                </a:solidFill>
                <a:latin typeface="+mj-ea"/>
                <a:ea typeface="+mj-ea"/>
                <a:cs typeface="Times New Roman" panose="02020603050405020304" pitchFamily="18" charset="0"/>
              </a:endParaRPr>
            </a:p>
          </p:txBody>
        </p:sp>
      </p:grpSp>
      <p:sp>
        <p:nvSpPr>
          <p:cNvPr id="14" name="矩形 13"/>
          <p:cNvSpPr/>
          <p:nvPr/>
        </p:nvSpPr>
        <p:spPr bwMode="auto">
          <a:xfrm>
            <a:off x="4960373" y="3206102"/>
            <a:ext cx="6212890" cy="1491372"/>
          </a:xfrm>
          <a:prstGeom prst="rect">
            <a:avLst/>
          </a:prstGeom>
          <a:solidFill>
            <a:schemeClr val="bg2"/>
          </a:solidFill>
          <a:ln w="9525" cap="flat" cmpd="sng" algn="ctr">
            <a:solidFill>
              <a:schemeClr val="bg2">
                <a:lumMod val="85000"/>
              </a:schemeClr>
            </a:solidFill>
            <a:prstDash val="solid"/>
            <a:round/>
            <a:headEnd type="none" w="med" len="med"/>
            <a:tailEnd type="none" w="med" len="med"/>
          </a:ln>
          <a:effectLst/>
        </p:spPr>
        <p:txBody>
          <a:bodyPr vert="horz" wrap="square" lIns="91406" tIns="45703" rIns="91406" bIns="45703"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5" name="矩形 14"/>
          <p:cNvSpPr/>
          <p:nvPr/>
        </p:nvSpPr>
        <p:spPr bwMode="auto">
          <a:xfrm>
            <a:off x="4960373" y="4891031"/>
            <a:ext cx="6212890" cy="1116633"/>
          </a:xfrm>
          <a:prstGeom prst="rect">
            <a:avLst/>
          </a:prstGeom>
          <a:solidFill>
            <a:schemeClr val="bg2"/>
          </a:solidFill>
          <a:ln w="9525" cap="flat" cmpd="sng" algn="ctr">
            <a:solidFill>
              <a:schemeClr val="bg2">
                <a:lumMod val="85000"/>
              </a:schemeClr>
            </a:solidFill>
            <a:prstDash val="solid"/>
            <a:round/>
            <a:headEnd type="none" w="med" len="med"/>
            <a:tailEnd type="none" w="med" len="med"/>
          </a:ln>
          <a:effectLst/>
        </p:spPr>
        <p:txBody>
          <a:bodyPr vert="horz" wrap="square" lIns="91406" tIns="45703" rIns="91406" bIns="45703"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6" name="矩形 15"/>
          <p:cNvSpPr/>
          <p:nvPr/>
        </p:nvSpPr>
        <p:spPr>
          <a:xfrm>
            <a:off x="6362385" y="2174654"/>
            <a:ext cx="4606416" cy="645160"/>
          </a:xfrm>
          <a:prstGeom prst="rect">
            <a:avLst/>
          </a:prstGeom>
        </p:spPr>
        <p:txBody>
          <a:bodyPr wrap="square">
            <a:spAutoFit/>
          </a:bodyPr>
          <a:lstStyle/>
          <a:p>
            <a:pPr algn="just" eaLnBrk="1" hangingPunct="1">
              <a:spcAft>
                <a:spcPts val="0"/>
              </a:spcAft>
            </a:pPr>
            <a:r>
              <a:rPr lang="zh-CN" altLang="en-US" kern="100">
                <a:solidFill>
                  <a:schemeClr val="accent1"/>
                </a:solidFill>
                <a:latin typeface="+mj-ea"/>
                <a:ea typeface="+mj-ea"/>
                <a:cs typeface="Times New Roman" panose="02020603050405020304" pitchFamily="18" charset="0"/>
              </a:rPr>
              <a:t>你已进入公众聚集场所，这里聚集人员较多，请你</a:t>
            </a:r>
            <a:r>
              <a:rPr lang="zh-CN" altLang="en-US" b="1" kern="100">
                <a:solidFill>
                  <a:schemeClr val="accent1"/>
                </a:solidFill>
                <a:latin typeface="+mj-ea"/>
                <a:ea typeface="+mj-ea"/>
                <a:cs typeface="Times New Roman" panose="02020603050405020304" pitchFamily="18" charset="0"/>
              </a:rPr>
              <a:t>注意消防安全</a:t>
            </a:r>
            <a:r>
              <a:rPr lang="zh-CN" altLang="en-US" kern="100">
                <a:solidFill>
                  <a:schemeClr val="accent1"/>
                </a:solidFill>
                <a:latin typeface="+mj-ea"/>
                <a:ea typeface="+mj-ea"/>
                <a:cs typeface="Times New Roman" panose="02020603050405020304" pitchFamily="18" charset="0"/>
              </a:rPr>
              <a:t>。</a:t>
            </a:r>
            <a:endParaRPr lang="zh-CN" altLang="en-US" kern="100">
              <a:solidFill>
                <a:schemeClr val="accent1"/>
              </a:solidFill>
              <a:latin typeface="+mj-ea"/>
              <a:ea typeface="+mj-ea"/>
              <a:cs typeface="Times New Roman" panose="02020603050405020304" pitchFamily="18" charset="0"/>
            </a:endParaRPr>
          </a:p>
        </p:txBody>
      </p:sp>
      <p:grpSp>
        <p:nvGrpSpPr>
          <p:cNvPr id="17" name="组合 16"/>
          <p:cNvGrpSpPr/>
          <p:nvPr/>
        </p:nvGrpSpPr>
        <p:grpSpPr>
          <a:xfrm>
            <a:off x="4960374" y="3206102"/>
            <a:ext cx="1365931" cy="1491372"/>
            <a:chOff x="4962182" y="3206021"/>
            <a:chExt cx="1366429" cy="1491916"/>
          </a:xfrm>
        </p:grpSpPr>
        <p:sp>
          <p:nvSpPr>
            <p:cNvPr id="18" name="箭头: 五边形 17"/>
            <p:cNvSpPr/>
            <p:nvPr/>
          </p:nvSpPr>
          <p:spPr bwMode="auto">
            <a:xfrm>
              <a:off x="4962182" y="3206021"/>
              <a:ext cx="1366429" cy="1491916"/>
            </a:xfrm>
            <a:prstGeom prst="homePlate">
              <a:avLst>
                <a:gd name="adj" fmla="val 15941"/>
              </a:avLst>
            </a:prstGeom>
            <a:gradFill>
              <a:gsLst>
                <a:gs pos="0">
                  <a:schemeClr val="tx1"/>
                </a:gs>
                <a:gs pos="48000">
                  <a:schemeClr val="accent2">
                    <a:lumMod val="97000"/>
                    <a:lumOff val="3000"/>
                  </a:schemeClr>
                </a:gs>
                <a:gs pos="100000">
                  <a:schemeClr val="accent2">
                    <a:lumMod val="60000"/>
                    <a:lumOff val="40000"/>
                  </a:schemeClr>
                </a:gs>
              </a:gsLst>
              <a:lin ang="16200000" scaled="1"/>
            </a:gradFill>
            <a:ln w="12700" cap="flat">
              <a:solidFill>
                <a:schemeClr val="bg2"/>
              </a:solidFill>
              <a:prstDash val="solid"/>
              <a:miter lim="800000"/>
            </a:ln>
            <a:effectLst>
              <a:outerShdw blurRad="63500" sx="102000" sy="102000" algn="ctr" rotWithShape="0">
                <a:prstClr val="black">
                  <a:alpha val="40000"/>
                </a:prstClr>
              </a:outerShdw>
            </a:effectLst>
          </p:spPr>
          <p:txBody>
            <a:bodyPr rot="0" spcFirstLastPara="0" vertOverflow="overflow" horzOverflow="overflow" vert="horz" wrap="square" lIns="91406" tIns="45703" rIns="91406" bIns="45703" numCol="1" spcCol="0" rtlCol="0" fromWordArt="0" anchor="t" anchorCtr="0" forceAA="0" compatLnSpc="1">
              <a:noAutofit/>
            </a:bodyPr>
            <a:lstStyle/>
            <a:p>
              <a:endParaRPr lang="zh-CN" altLang="en-US">
                <a:latin typeface="+mn-lt"/>
                <a:ea typeface="+mn-ea"/>
                <a:cs typeface="+mn-ea"/>
              </a:endParaRPr>
            </a:p>
          </p:txBody>
        </p:sp>
        <p:sp>
          <p:nvSpPr>
            <p:cNvPr id="19" name="矩形 18"/>
            <p:cNvSpPr/>
            <p:nvPr/>
          </p:nvSpPr>
          <p:spPr>
            <a:xfrm>
              <a:off x="5097038" y="3751923"/>
              <a:ext cx="1097986" cy="398925"/>
            </a:xfrm>
            <a:prstGeom prst="rect">
              <a:avLst/>
            </a:prstGeom>
          </p:spPr>
          <p:txBody>
            <a:bodyPr wrap="square">
              <a:spAutoFit/>
            </a:bodyPr>
            <a:lstStyle/>
            <a:p>
              <a:pPr algn="just" eaLnBrk="1" hangingPunct="1">
                <a:spcAft>
                  <a:spcPts val="0"/>
                </a:spcAft>
              </a:pPr>
              <a:r>
                <a:rPr lang="zh-CN" altLang="en-US" sz="2000" b="1" kern="100">
                  <a:solidFill>
                    <a:srgbClr val="FFFF00"/>
                  </a:solidFill>
                  <a:latin typeface="+mj-ea"/>
                  <a:ea typeface="+mj-ea"/>
                  <a:cs typeface="Times New Roman" panose="02020603050405020304" pitchFamily="18" charset="0"/>
                </a:rPr>
                <a:t>提示二</a:t>
              </a:r>
              <a:endParaRPr lang="zh-CN" altLang="en-US" sz="2000" b="1" kern="100">
                <a:solidFill>
                  <a:srgbClr val="FFFF00"/>
                </a:solidFill>
                <a:latin typeface="+mj-ea"/>
                <a:ea typeface="+mj-ea"/>
                <a:cs typeface="Times New Roman" panose="02020603050405020304" pitchFamily="18" charset="0"/>
              </a:endParaRPr>
            </a:p>
          </p:txBody>
        </p:sp>
      </p:grpSp>
      <p:grpSp>
        <p:nvGrpSpPr>
          <p:cNvPr id="20" name="组合 19"/>
          <p:cNvGrpSpPr/>
          <p:nvPr/>
        </p:nvGrpSpPr>
        <p:grpSpPr>
          <a:xfrm>
            <a:off x="4960374" y="4891031"/>
            <a:ext cx="1365931" cy="1116633"/>
            <a:chOff x="4962182" y="4891564"/>
            <a:chExt cx="1366429" cy="1117040"/>
          </a:xfrm>
        </p:grpSpPr>
        <p:sp>
          <p:nvSpPr>
            <p:cNvPr id="21" name="箭头: 五边形 20"/>
            <p:cNvSpPr/>
            <p:nvPr/>
          </p:nvSpPr>
          <p:spPr bwMode="auto">
            <a:xfrm>
              <a:off x="4962182" y="4891564"/>
              <a:ext cx="1366429" cy="1117040"/>
            </a:xfrm>
            <a:prstGeom prst="homePlate">
              <a:avLst>
                <a:gd name="adj" fmla="val 22459"/>
              </a:avLst>
            </a:prstGeom>
            <a:gradFill>
              <a:gsLst>
                <a:gs pos="0">
                  <a:schemeClr val="tx1"/>
                </a:gs>
                <a:gs pos="48000">
                  <a:schemeClr val="accent2">
                    <a:lumMod val="97000"/>
                    <a:lumOff val="3000"/>
                  </a:schemeClr>
                </a:gs>
                <a:gs pos="100000">
                  <a:schemeClr val="accent2">
                    <a:lumMod val="60000"/>
                    <a:lumOff val="40000"/>
                  </a:schemeClr>
                </a:gs>
              </a:gsLst>
              <a:lin ang="16200000" scaled="1"/>
            </a:gradFill>
            <a:ln w="12700" cap="flat">
              <a:solidFill>
                <a:schemeClr val="bg2"/>
              </a:solidFill>
              <a:prstDash val="solid"/>
              <a:miter lim="800000"/>
            </a:ln>
            <a:effectLst>
              <a:outerShdw blurRad="63500" sx="102000" sy="102000" algn="ctr" rotWithShape="0">
                <a:prstClr val="black">
                  <a:alpha val="40000"/>
                </a:prstClr>
              </a:outerShdw>
            </a:effectLst>
          </p:spPr>
          <p:txBody>
            <a:bodyPr rot="0" spcFirstLastPara="0" vertOverflow="overflow" horzOverflow="overflow" vert="horz" wrap="square" lIns="91406" tIns="45703" rIns="91406" bIns="45703" numCol="1" spcCol="0" rtlCol="0" fromWordArt="0" anchor="t" anchorCtr="0" forceAA="0" compatLnSpc="1">
              <a:noAutofit/>
            </a:bodyPr>
            <a:lstStyle/>
            <a:p>
              <a:endParaRPr lang="zh-CN" altLang="en-US">
                <a:latin typeface="+mn-lt"/>
                <a:ea typeface="+mn-ea"/>
                <a:cs typeface="+mn-ea"/>
              </a:endParaRPr>
            </a:p>
          </p:txBody>
        </p:sp>
        <p:sp>
          <p:nvSpPr>
            <p:cNvPr id="22" name="矩形 21"/>
            <p:cNvSpPr/>
            <p:nvPr/>
          </p:nvSpPr>
          <p:spPr>
            <a:xfrm>
              <a:off x="5097038" y="5283456"/>
              <a:ext cx="1097986" cy="398925"/>
            </a:xfrm>
            <a:prstGeom prst="rect">
              <a:avLst/>
            </a:prstGeom>
          </p:spPr>
          <p:txBody>
            <a:bodyPr wrap="square">
              <a:spAutoFit/>
            </a:bodyPr>
            <a:lstStyle/>
            <a:p>
              <a:pPr algn="just" eaLnBrk="1" hangingPunct="1">
                <a:spcAft>
                  <a:spcPts val="0"/>
                </a:spcAft>
              </a:pPr>
              <a:r>
                <a:rPr lang="zh-CN" altLang="en-US" sz="2000" b="1" kern="100">
                  <a:solidFill>
                    <a:srgbClr val="FFFF00"/>
                  </a:solidFill>
                  <a:latin typeface="+mj-ea"/>
                  <a:ea typeface="+mj-ea"/>
                  <a:cs typeface="Times New Roman" panose="02020603050405020304" pitchFamily="18" charset="0"/>
                </a:rPr>
                <a:t>提示三</a:t>
              </a:r>
              <a:endParaRPr lang="zh-CN" altLang="en-US" sz="2000" b="1" kern="100">
                <a:solidFill>
                  <a:srgbClr val="FFFF00"/>
                </a:solidFill>
                <a:latin typeface="+mj-ea"/>
                <a:ea typeface="+mj-ea"/>
                <a:cs typeface="Times New Roman" panose="02020603050405020304" pitchFamily="18" charset="0"/>
              </a:endParaRPr>
            </a:p>
          </p:txBody>
        </p:sp>
      </p:grpSp>
      <p:sp>
        <p:nvSpPr>
          <p:cNvPr id="23" name="矩形 22"/>
          <p:cNvSpPr/>
          <p:nvPr/>
        </p:nvSpPr>
        <p:spPr>
          <a:xfrm>
            <a:off x="6362385" y="3351842"/>
            <a:ext cx="4606416" cy="1198880"/>
          </a:xfrm>
          <a:prstGeom prst="rect">
            <a:avLst/>
          </a:prstGeom>
        </p:spPr>
        <p:txBody>
          <a:bodyPr wrap="square">
            <a:spAutoFit/>
          </a:bodyPr>
          <a:lstStyle/>
          <a:p>
            <a:pPr algn="just" eaLnBrk="1" hangingPunct="1">
              <a:spcAft>
                <a:spcPts val="0"/>
              </a:spcAft>
            </a:pPr>
            <a:r>
              <a:rPr lang="zh-CN" altLang="en-US" kern="100">
                <a:solidFill>
                  <a:schemeClr val="accent1"/>
                </a:solidFill>
                <a:latin typeface="+mj-ea"/>
                <a:ea typeface="+mj-ea"/>
                <a:cs typeface="Times New Roman" panose="02020603050405020304" pitchFamily="18" charset="0"/>
              </a:rPr>
              <a:t>请留意</a:t>
            </a:r>
            <a:r>
              <a:rPr lang="zh-CN" altLang="en-US" b="1" kern="100">
                <a:solidFill>
                  <a:schemeClr val="accent1"/>
                </a:solidFill>
                <a:latin typeface="+mj-ea"/>
                <a:ea typeface="+mj-ea"/>
                <a:cs typeface="Times New Roman" panose="02020603050405020304" pitchFamily="18" charset="0"/>
              </a:rPr>
              <a:t>逃生路线</a:t>
            </a:r>
            <a:r>
              <a:rPr lang="zh-CN" altLang="en-US" kern="100">
                <a:solidFill>
                  <a:schemeClr val="accent1"/>
                </a:solidFill>
                <a:latin typeface="+mj-ea"/>
                <a:ea typeface="+mj-ea"/>
                <a:cs typeface="Times New Roman" panose="02020603050405020304" pitchFamily="18" charset="0"/>
              </a:rPr>
              <a:t>，安全出口的具体位置，如遇火灾，请您按疏散提示标志和消防应急广播，以及现场工作人员的引导正确、快速、有序的疏散、自救。</a:t>
            </a:r>
            <a:endParaRPr lang="zh-CN" altLang="en-US" kern="100">
              <a:solidFill>
                <a:schemeClr val="accent1"/>
              </a:solidFill>
              <a:latin typeface="+mj-ea"/>
              <a:ea typeface="+mj-ea"/>
              <a:cs typeface="Times New Roman" panose="02020603050405020304" pitchFamily="18" charset="0"/>
            </a:endParaRPr>
          </a:p>
        </p:txBody>
      </p:sp>
      <p:sp>
        <p:nvSpPr>
          <p:cNvPr id="24" name="矩形 23"/>
          <p:cNvSpPr/>
          <p:nvPr/>
        </p:nvSpPr>
        <p:spPr>
          <a:xfrm>
            <a:off x="6362385" y="5126299"/>
            <a:ext cx="4606416" cy="645160"/>
          </a:xfrm>
          <a:prstGeom prst="rect">
            <a:avLst/>
          </a:prstGeom>
        </p:spPr>
        <p:txBody>
          <a:bodyPr wrap="square">
            <a:spAutoFit/>
          </a:bodyPr>
          <a:lstStyle/>
          <a:p>
            <a:pPr algn="just" eaLnBrk="1" hangingPunct="1">
              <a:spcAft>
                <a:spcPts val="0"/>
              </a:spcAft>
            </a:pPr>
            <a:r>
              <a:rPr lang="zh-CN" altLang="en-US" kern="100">
                <a:solidFill>
                  <a:schemeClr val="accent1"/>
                </a:solidFill>
                <a:latin typeface="+mj-ea"/>
                <a:ea typeface="+mj-ea"/>
                <a:cs typeface="Times New Roman" panose="02020603050405020304" pitchFamily="18" charset="0"/>
              </a:rPr>
              <a:t>请留意</a:t>
            </a:r>
            <a:r>
              <a:rPr lang="zh-CN" altLang="en-US" b="1" kern="100">
                <a:solidFill>
                  <a:schemeClr val="accent1"/>
                </a:solidFill>
                <a:latin typeface="+mj-ea"/>
                <a:ea typeface="+mj-ea"/>
                <a:cs typeface="Times New Roman" panose="02020603050405020304" pitchFamily="18" charset="0"/>
              </a:rPr>
              <a:t>消防设施器材</a:t>
            </a:r>
            <a:r>
              <a:rPr lang="zh-CN" altLang="en-US" kern="100">
                <a:solidFill>
                  <a:schemeClr val="accent1"/>
                </a:solidFill>
                <a:latin typeface="+mj-ea"/>
                <a:ea typeface="+mj-ea"/>
                <a:cs typeface="Times New Roman" panose="02020603050405020304" pitchFamily="18" charset="0"/>
              </a:rPr>
              <a:t>，逃生设备放置位置和使用方法，如遇火灾请正确使用，确保安全。</a:t>
            </a:r>
            <a:endParaRPr lang="zh-CN" altLang="en-US" kern="100">
              <a:solidFill>
                <a:schemeClr val="accent1"/>
              </a:solidFill>
              <a:latin typeface="+mj-ea"/>
              <a:ea typeface="+mj-ea"/>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right)">
                                      <p:cBhvr>
                                        <p:cTn id="7" dur="300"/>
                                        <p:tgtEl>
                                          <p:spTgt spid="29"/>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44"/>
                                        </p:tgtEl>
                                        <p:attrNameLst>
                                          <p:attrName>style.visibility</p:attrName>
                                        </p:attrNameLst>
                                      </p:cBhvr>
                                      <p:to>
                                        <p:strVal val="visible"/>
                                      </p:to>
                                    </p:set>
                                    <p:anim by="(-#ppt_w*2)" calcmode="lin" valueType="num">
                                      <p:cBhvr rctx="PPT">
                                        <p:cTn id="11" dur="250" autoRev="1" fill="hold">
                                          <p:stCondLst>
                                            <p:cond delay="0"/>
                                          </p:stCondLst>
                                        </p:cTn>
                                        <p:tgtEl>
                                          <p:spTgt spid="44"/>
                                        </p:tgtEl>
                                        <p:attrNameLst>
                                          <p:attrName>ppt_w</p:attrName>
                                        </p:attrNameLst>
                                      </p:cBhvr>
                                    </p:anim>
                                    <p:anim by="(#ppt_w*0.50)" calcmode="lin" valueType="num">
                                      <p:cBhvr>
                                        <p:cTn id="12" dur="250" decel="50000" autoRev="1" fill="hold">
                                          <p:stCondLst>
                                            <p:cond delay="0"/>
                                          </p:stCondLst>
                                        </p:cTn>
                                        <p:tgtEl>
                                          <p:spTgt spid="44"/>
                                        </p:tgtEl>
                                        <p:attrNameLst>
                                          <p:attrName>ppt_x</p:attrName>
                                        </p:attrNameLst>
                                      </p:cBhvr>
                                    </p:anim>
                                    <p:anim from="(-#ppt_h/2)" to="(#ppt_y)" calcmode="lin" valueType="num">
                                      <p:cBhvr>
                                        <p:cTn id="13" dur="500" fill="hold">
                                          <p:stCondLst>
                                            <p:cond delay="0"/>
                                          </p:stCondLst>
                                        </p:cTn>
                                        <p:tgtEl>
                                          <p:spTgt spid="44"/>
                                        </p:tgtEl>
                                        <p:attrNameLst>
                                          <p:attrName>ppt_y</p:attrName>
                                        </p:attrNameLst>
                                      </p:cBhvr>
                                    </p:anim>
                                    <p:animRot by="21600000">
                                      <p:cBhvr>
                                        <p:cTn id="14" dur="500" fill="hold">
                                          <p:stCondLst>
                                            <p:cond delay="0"/>
                                          </p:stCondLst>
                                        </p:cTn>
                                        <p:tgtEl>
                                          <p:spTgt spid="44"/>
                                        </p:tgtEl>
                                        <p:attrNameLst>
                                          <p:attrName>r</p:attrName>
                                        </p:attrNameLst>
                                      </p:cBhvr>
                                    </p:animRot>
                                  </p:childTnLst>
                                </p:cTn>
                              </p:par>
                            </p:childTnLst>
                          </p:cTn>
                        </p:par>
                        <p:par>
                          <p:cTn id="15" fill="hold">
                            <p:stCondLst>
                              <p:cond delay="1100"/>
                            </p:stCondLst>
                            <p:childTnLst>
                              <p:par>
                                <p:cTn id="16" presetID="42"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anim calcmode="lin" valueType="num">
                                      <p:cBhvr>
                                        <p:cTn id="19" dur="500" fill="hold"/>
                                        <p:tgtEl>
                                          <p:spTgt spid="9"/>
                                        </p:tgtEl>
                                        <p:attrNameLst>
                                          <p:attrName>ppt_x</p:attrName>
                                        </p:attrNameLst>
                                      </p:cBhvr>
                                      <p:tavLst>
                                        <p:tav tm="0">
                                          <p:val>
                                            <p:strVal val="#ppt_x"/>
                                          </p:val>
                                        </p:tav>
                                        <p:tav tm="100000">
                                          <p:val>
                                            <p:strVal val="#ppt_x"/>
                                          </p:val>
                                        </p:tav>
                                      </p:tavLst>
                                    </p:anim>
                                    <p:anim calcmode="lin" valueType="num">
                                      <p:cBhvr>
                                        <p:cTn id="20" dur="500" fill="hold"/>
                                        <p:tgtEl>
                                          <p:spTgt spid="9"/>
                                        </p:tgtEl>
                                        <p:attrNameLst>
                                          <p:attrName>ppt_y</p:attrName>
                                        </p:attrNameLst>
                                      </p:cBhvr>
                                      <p:tavLst>
                                        <p:tav tm="0">
                                          <p:val>
                                            <p:strVal val="#ppt_y+.1"/>
                                          </p:val>
                                        </p:tav>
                                        <p:tav tm="100000">
                                          <p:val>
                                            <p:strVal val="#ppt_y"/>
                                          </p:val>
                                        </p:tav>
                                      </p:tavLst>
                                    </p:anim>
                                  </p:childTnLst>
                                </p:cTn>
                              </p:par>
                            </p:childTnLst>
                          </p:cTn>
                        </p:par>
                        <p:par>
                          <p:cTn id="21" fill="hold">
                            <p:stCondLst>
                              <p:cond delay="1600"/>
                            </p:stCondLst>
                            <p:childTnLst>
                              <p:par>
                                <p:cTn id="22" presetID="31"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90"/>
                                          </p:val>
                                        </p:tav>
                                        <p:tav tm="100000">
                                          <p:val>
                                            <p:fltVal val="0"/>
                                          </p:val>
                                        </p:tav>
                                      </p:tavLst>
                                    </p:anim>
                                    <p:animEffect transition="in" filter="fade">
                                      <p:cBhvr>
                                        <p:cTn id="27" dur="500"/>
                                        <p:tgtEl>
                                          <p:spTgt spid="10"/>
                                        </p:tgtEl>
                                      </p:cBhvr>
                                    </p:animEffect>
                                  </p:childTnLst>
                                </p:cTn>
                              </p:par>
                            </p:childTnLst>
                          </p:cTn>
                        </p:par>
                        <p:par>
                          <p:cTn id="28" fill="hold">
                            <p:stCondLst>
                              <p:cond delay="2100"/>
                            </p:stCondLst>
                            <p:childTnLst>
                              <p:par>
                                <p:cTn id="29" presetID="12" presetClass="entr" presetSubtype="8"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p:tgtEl>
                                          <p:spTgt spid="11"/>
                                        </p:tgtEl>
                                        <p:attrNameLst>
                                          <p:attrName>ppt_x</p:attrName>
                                        </p:attrNameLst>
                                      </p:cBhvr>
                                      <p:tavLst>
                                        <p:tav tm="0">
                                          <p:val>
                                            <p:strVal val="#ppt_x-#ppt_w*1.125000"/>
                                          </p:val>
                                        </p:tav>
                                        <p:tav tm="100000">
                                          <p:val>
                                            <p:strVal val="#ppt_x"/>
                                          </p:val>
                                        </p:tav>
                                      </p:tavLst>
                                    </p:anim>
                                    <p:animEffect transition="in" filter="wipe(right)">
                                      <p:cBhvr>
                                        <p:cTn id="32" dur="500"/>
                                        <p:tgtEl>
                                          <p:spTgt spid="11"/>
                                        </p:tgtEl>
                                      </p:cBhvr>
                                    </p:animEffect>
                                  </p:childTnLst>
                                </p:cTn>
                              </p:par>
                            </p:childTnLst>
                          </p:cTn>
                        </p:par>
                        <p:par>
                          <p:cTn id="33" fill="hold">
                            <p:stCondLst>
                              <p:cond delay="2600"/>
                            </p:stCondLst>
                            <p:childTnLst>
                              <p:par>
                                <p:cTn id="34" presetID="22" presetClass="entr" presetSubtype="8"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childTnLst>
                          </p:cTn>
                        </p:par>
                        <p:par>
                          <p:cTn id="40" fill="hold">
                            <p:stCondLst>
                              <p:cond delay="3100"/>
                            </p:stCondLst>
                            <p:childTnLst>
                              <p:par>
                                <p:cTn id="41" presetID="12" presetClass="entr" presetSubtype="8"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p:tgtEl>
                                          <p:spTgt spid="17"/>
                                        </p:tgtEl>
                                        <p:attrNameLst>
                                          <p:attrName>ppt_x</p:attrName>
                                        </p:attrNameLst>
                                      </p:cBhvr>
                                      <p:tavLst>
                                        <p:tav tm="0">
                                          <p:val>
                                            <p:strVal val="#ppt_x-#ppt_w*1.125000"/>
                                          </p:val>
                                        </p:tav>
                                        <p:tav tm="100000">
                                          <p:val>
                                            <p:strVal val="#ppt_x"/>
                                          </p:val>
                                        </p:tav>
                                      </p:tavLst>
                                    </p:anim>
                                    <p:animEffect transition="in" filter="wipe(right)">
                                      <p:cBhvr>
                                        <p:cTn id="44" dur="500"/>
                                        <p:tgtEl>
                                          <p:spTgt spid="17"/>
                                        </p:tgtEl>
                                      </p:cBhvr>
                                    </p:animEffect>
                                  </p:childTnLst>
                                </p:cTn>
                              </p:par>
                            </p:childTnLst>
                          </p:cTn>
                        </p:par>
                        <p:par>
                          <p:cTn id="45" fill="hold">
                            <p:stCondLst>
                              <p:cond delay="3600"/>
                            </p:stCondLst>
                            <p:childTnLst>
                              <p:par>
                                <p:cTn id="46" presetID="22" presetClass="entr" presetSubtype="8"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left)">
                                      <p:cBhvr>
                                        <p:cTn id="48" dur="500"/>
                                        <p:tgtEl>
                                          <p:spTgt spid="2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4100"/>
                            </p:stCondLst>
                            <p:childTnLst>
                              <p:par>
                                <p:cTn id="53" presetID="12" presetClass="entr" presetSubtype="8"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p:tgtEl>
                                          <p:spTgt spid="20"/>
                                        </p:tgtEl>
                                        <p:attrNameLst>
                                          <p:attrName>ppt_x</p:attrName>
                                        </p:attrNameLst>
                                      </p:cBhvr>
                                      <p:tavLst>
                                        <p:tav tm="0">
                                          <p:val>
                                            <p:strVal val="#ppt_x-#ppt_w*1.125000"/>
                                          </p:val>
                                        </p:tav>
                                        <p:tav tm="100000">
                                          <p:val>
                                            <p:strVal val="#ppt_x"/>
                                          </p:val>
                                        </p:tav>
                                      </p:tavLst>
                                    </p:anim>
                                    <p:animEffect transition="in" filter="wipe(right)">
                                      <p:cBhvr>
                                        <p:cTn id="56" dur="500"/>
                                        <p:tgtEl>
                                          <p:spTgt spid="20"/>
                                        </p:tgtEl>
                                      </p:cBhvr>
                                    </p:animEffect>
                                  </p:childTnLst>
                                </p:cTn>
                              </p:par>
                            </p:childTnLst>
                          </p:cTn>
                        </p:par>
                        <p:par>
                          <p:cTn id="57" fill="hold">
                            <p:stCondLst>
                              <p:cond delay="4600"/>
                            </p:stCondLst>
                            <p:childTnLst>
                              <p:par>
                                <p:cTn id="58" presetID="22" presetClass="entr" presetSubtype="8" fill="hold" grpId="0"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left)">
                                      <p:cBhvr>
                                        <p:cTn id="60" dur="500"/>
                                        <p:tgtEl>
                                          <p:spTgt spid="2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6" grpId="0" bldLvl="0" animBg="1"/>
      <p:bldP spid="10" grpId="0"/>
      <p:bldP spid="14" grpId="0" bldLvl="0" animBg="1"/>
      <p:bldP spid="15" grpId="0" bldLvl="0" animBg="1"/>
      <p:bldP spid="16" grpId="0"/>
      <p:bldP spid="23" grpId="0"/>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接连接符 28"/>
          <p:cNvCxnSpPr/>
          <p:nvPr/>
        </p:nvCxnSpPr>
        <p:spPr bwMode="auto">
          <a:xfrm flipH="1">
            <a:off x="327427" y="787915"/>
            <a:ext cx="9918307" cy="0"/>
          </a:xfrm>
          <a:prstGeom prst="line">
            <a:avLst/>
          </a:prstGeom>
          <a:solidFill>
            <a:schemeClr val="accent1"/>
          </a:solidFill>
          <a:ln w="9525" cap="flat" cmpd="sng" algn="ctr">
            <a:solidFill>
              <a:schemeClr val="bg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TextBox 42"/>
          <p:cNvSpPr txBox="1"/>
          <p:nvPr/>
        </p:nvSpPr>
        <p:spPr>
          <a:xfrm>
            <a:off x="1579211" y="282261"/>
            <a:ext cx="6825729" cy="492125"/>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charset="-122"/>
                <a:ea typeface="微软雅黑" panose="020B0503020204020204" charset="-122"/>
                <a:cs typeface="宋体" panose="02010600030101010101" pitchFamily="2" charset="-122"/>
              </a:defRPr>
            </a:lvl1pPr>
          </a:lstStyle>
          <a:p>
            <a:r>
              <a:rPr lang="zh-CN" altLang="en-US" sz="3200" b="0">
                <a:solidFill>
                  <a:schemeClr val="accent1"/>
                </a:solidFill>
                <a:ea typeface="方正中雅宋_GBK" panose="02000000000000000000" pitchFamily="2" charset="-122"/>
              </a:rPr>
              <a:t>安全消防“四个能力”建设</a:t>
            </a:r>
            <a:endParaRPr lang="zh-CN" altLang="en-US" sz="3200" b="0">
              <a:solidFill>
                <a:schemeClr val="accent1"/>
              </a:solidFill>
              <a:ea typeface="方正中雅宋_GBK" panose="02000000000000000000" pitchFamily="2" charset="-122"/>
            </a:endParaRPr>
          </a:p>
        </p:txBody>
      </p:sp>
      <p:sp>
        <p:nvSpPr>
          <p:cNvPr id="6" name="矩形: 圆角 5"/>
          <p:cNvSpPr/>
          <p:nvPr/>
        </p:nvSpPr>
        <p:spPr bwMode="auto">
          <a:xfrm>
            <a:off x="7627835" y="1775160"/>
            <a:ext cx="3455124" cy="4528899"/>
          </a:xfrm>
          <a:prstGeom prst="roundRect">
            <a:avLst>
              <a:gd name="adj" fmla="val 5180"/>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06" tIns="45703" rIns="91406" bIns="45703"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7" name="箭头: 五边形 6"/>
          <p:cNvSpPr/>
          <p:nvPr/>
        </p:nvSpPr>
        <p:spPr bwMode="auto">
          <a:xfrm>
            <a:off x="1312771" y="1348977"/>
            <a:ext cx="4849204" cy="507679"/>
          </a:xfrm>
          <a:prstGeom prst="homePlate">
            <a:avLst/>
          </a:prstGeom>
          <a:gradFill>
            <a:gsLst>
              <a:gs pos="0">
                <a:schemeClr val="tx1"/>
              </a:gs>
              <a:gs pos="48000">
                <a:schemeClr val="accent2">
                  <a:lumMod val="97000"/>
                  <a:lumOff val="3000"/>
                </a:schemeClr>
              </a:gs>
              <a:gs pos="100000">
                <a:schemeClr val="accent2">
                  <a:lumMod val="60000"/>
                  <a:lumOff val="40000"/>
                </a:schemeClr>
              </a:gs>
            </a:gsLst>
            <a:lin ang="16200000" scaled="1"/>
          </a:gradFill>
          <a:ln w="19050">
            <a:solidFill>
              <a:schemeClr val="bg2"/>
            </a:solidFill>
            <a:round/>
          </a:ln>
          <a:effectLst>
            <a:outerShdw blurRad="63500" sx="102000" sy="102000" algn="ctr" rotWithShape="0">
              <a:prstClr val="black">
                <a:alpha val="40000"/>
              </a:prstClr>
            </a:outerShdw>
          </a:effectLst>
        </p:spPr>
        <p:txBody>
          <a:bodyPr rot="0" spcFirstLastPara="0" vertOverflow="overflow" horzOverflow="overflow" vert="horz" wrap="square" lIns="91406" tIns="45703" rIns="91406" bIns="45703" numCol="1" spcCol="0" rtlCol="0" fromWordArt="0" anchor="t" anchorCtr="0" forceAA="0" compatLnSpc="1">
            <a:noAutofit/>
          </a:bodyPr>
          <a:lstStyle/>
          <a:p>
            <a:endParaRPr lang="zh-CN" altLang="en-US">
              <a:latin typeface="+mn-lt"/>
              <a:ea typeface="+mn-ea"/>
              <a:cs typeface="+mn-ea"/>
            </a:endParaRPr>
          </a:p>
        </p:txBody>
      </p:sp>
      <p:sp>
        <p:nvSpPr>
          <p:cNvPr id="10" name="矩形 9"/>
          <p:cNvSpPr/>
          <p:nvPr/>
        </p:nvSpPr>
        <p:spPr>
          <a:xfrm>
            <a:off x="1513608" y="2275259"/>
            <a:ext cx="5267906" cy="2030095"/>
          </a:xfrm>
          <a:prstGeom prst="rect">
            <a:avLst/>
          </a:prstGeom>
        </p:spPr>
        <p:txBody>
          <a:bodyPr wrap="square">
            <a:spAutoFit/>
          </a:bodyPr>
          <a:lstStyle/>
          <a:p>
            <a:pPr marL="285750" indent="-285750" algn="just" eaLnBrk="1" hangingPunct="1">
              <a:spcAft>
                <a:spcPts val="0"/>
              </a:spcAft>
              <a:buFont typeface="Wingdings" panose="05000000000000000000" pitchFamily="2" charset="2"/>
              <a:buChar char="l"/>
            </a:pPr>
            <a:r>
              <a:rPr lang="zh-CN" altLang="en-US" kern="100">
                <a:solidFill>
                  <a:schemeClr val="accent1"/>
                </a:solidFill>
                <a:latin typeface="+mj-ea"/>
                <a:ea typeface="+mj-ea"/>
                <a:cs typeface="Times New Roman" panose="02020603050405020304" pitchFamily="18" charset="0"/>
              </a:rPr>
              <a:t>单位应建立防火检查、巡查队伍</a:t>
            </a:r>
            <a:endParaRPr lang="zh-CN" altLang="en-US" kern="100">
              <a:solidFill>
                <a:schemeClr val="accent1"/>
              </a:solidFill>
              <a:latin typeface="+mj-ea"/>
              <a:ea typeface="+mj-ea"/>
              <a:cs typeface="Times New Roman" panose="02020603050405020304" pitchFamily="18" charset="0"/>
            </a:endParaRPr>
          </a:p>
          <a:p>
            <a:pPr marL="285750" indent="-285750" algn="just" eaLnBrk="1" hangingPunct="1">
              <a:spcAft>
                <a:spcPts val="0"/>
              </a:spcAft>
              <a:buFont typeface="Wingdings" panose="05000000000000000000" pitchFamily="2" charset="2"/>
              <a:buChar char="l"/>
            </a:pPr>
            <a:r>
              <a:rPr lang="zh-CN" altLang="en-US" kern="100">
                <a:solidFill>
                  <a:schemeClr val="accent1"/>
                </a:solidFill>
                <a:latin typeface="+mj-ea"/>
                <a:ea typeface="+mj-ea"/>
                <a:cs typeface="Times New Roman" panose="02020603050405020304" pitchFamily="18" charset="0"/>
              </a:rPr>
              <a:t>单位应制定消防安全管理制度</a:t>
            </a:r>
            <a:endParaRPr lang="zh-CN" altLang="en-US" kern="100">
              <a:solidFill>
                <a:schemeClr val="accent1"/>
              </a:solidFill>
              <a:latin typeface="+mj-ea"/>
              <a:ea typeface="+mj-ea"/>
              <a:cs typeface="Times New Roman" panose="02020603050405020304" pitchFamily="18" charset="0"/>
            </a:endParaRPr>
          </a:p>
          <a:p>
            <a:pPr marL="285750" indent="-285750" algn="just" eaLnBrk="1" hangingPunct="1">
              <a:spcAft>
                <a:spcPts val="0"/>
              </a:spcAft>
              <a:buFont typeface="Wingdings" panose="05000000000000000000" pitchFamily="2" charset="2"/>
              <a:buChar char="l"/>
            </a:pPr>
            <a:r>
              <a:rPr lang="zh-CN" altLang="en-US" kern="100">
                <a:solidFill>
                  <a:schemeClr val="accent1"/>
                </a:solidFill>
                <a:latin typeface="+mj-ea"/>
                <a:ea typeface="+mj-ea"/>
                <a:cs typeface="Times New Roman" panose="02020603050405020304" pitchFamily="18" charset="0"/>
              </a:rPr>
              <a:t>单位消防安全责任人、消防安全管理人每月至少组织一次防火检查</a:t>
            </a:r>
            <a:endParaRPr lang="zh-CN" altLang="en-US" kern="100">
              <a:solidFill>
                <a:schemeClr val="accent1"/>
              </a:solidFill>
              <a:latin typeface="+mj-ea"/>
              <a:ea typeface="+mj-ea"/>
              <a:cs typeface="Times New Roman" panose="02020603050405020304" pitchFamily="18" charset="0"/>
            </a:endParaRPr>
          </a:p>
          <a:p>
            <a:pPr marL="285750" indent="-285750" algn="just" eaLnBrk="1" hangingPunct="1">
              <a:spcAft>
                <a:spcPts val="0"/>
              </a:spcAft>
              <a:buFont typeface="Wingdings" panose="05000000000000000000" pitchFamily="2" charset="2"/>
              <a:buChar char="l"/>
            </a:pPr>
            <a:r>
              <a:rPr lang="zh-CN" altLang="en-US" kern="100">
                <a:solidFill>
                  <a:schemeClr val="accent1"/>
                </a:solidFill>
                <a:latin typeface="+mj-ea"/>
                <a:ea typeface="+mj-ea"/>
                <a:cs typeface="Times New Roman" panose="02020603050405020304" pitchFamily="18" charset="0"/>
              </a:rPr>
              <a:t>单位实行每日防火巡查，并建立巡查记录</a:t>
            </a:r>
            <a:endParaRPr lang="zh-CN" altLang="en-US" kern="100">
              <a:solidFill>
                <a:schemeClr val="accent1"/>
              </a:solidFill>
              <a:latin typeface="+mj-ea"/>
              <a:ea typeface="+mj-ea"/>
              <a:cs typeface="Times New Roman" panose="02020603050405020304" pitchFamily="18" charset="0"/>
            </a:endParaRPr>
          </a:p>
          <a:p>
            <a:pPr marL="285750" indent="-285750" algn="just" eaLnBrk="1" hangingPunct="1">
              <a:spcAft>
                <a:spcPts val="0"/>
              </a:spcAft>
              <a:buFont typeface="Wingdings" panose="05000000000000000000" pitchFamily="2" charset="2"/>
              <a:buChar char="l"/>
            </a:pPr>
            <a:r>
              <a:rPr lang="zh-CN" altLang="en-US" kern="100">
                <a:solidFill>
                  <a:schemeClr val="accent1"/>
                </a:solidFill>
                <a:latin typeface="+mj-ea"/>
                <a:ea typeface="+mj-ea"/>
                <a:cs typeface="Times New Roman" panose="02020603050405020304" pitchFamily="18" charset="0"/>
              </a:rPr>
              <a:t>部门负责人每周至少开展一次防火检查</a:t>
            </a:r>
            <a:endParaRPr lang="zh-CN" altLang="en-US" kern="100">
              <a:solidFill>
                <a:schemeClr val="accent1"/>
              </a:solidFill>
              <a:latin typeface="+mj-ea"/>
              <a:ea typeface="+mj-ea"/>
              <a:cs typeface="Times New Roman" panose="02020603050405020304" pitchFamily="18" charset="0"/>
            </a:endParaRPr>
          </a:p>
          <a:p>
            <a:pPr marL="285750" indent="-285750" algn="just" eaLnBrk="1" hangingPunct="1">
              <a:spcAft>
                <a:spcPts val="0"/>
              </a:spcAft>
              <a:buFont typeface="Wingdings" panose="05000000000000000000" pitchFamily="2" charset="2"/>
              <a:buChar char="l"/>
            </a:pPr>
            <a:r>
              <a:rPr lang="zh-CN" altLang="en-US" kern="100">
                <a:solidFill>
                  <a:schemeClr val="accent1"/>
                </a:solidFill>
                <a:latin typeface="+mj-ea"/>
                <a:ea typeface="+mj-ea"/>
                <a:cs typeface="Times New Roman" panose="02020603050405020304" pitchFamily="18" charset="0"/>
              </a:rPr>
              <a:t>员工每天班前、班后进行本岗位防火检查</a:t>
            </a:r>
            <a:endParaRPr lang="zh-CN" altLang="en-US" kern="100">
              <a:solidFill>
                <a:schemeClr val="accent1"/>
              </a:solidFill>
              <a:latin typeface="+mj-ea"/>
              <a:ea typeface="+mj-ea"/>
              <a:cs typeface="Times New Roman" panose="02020603050405020304" pitchFamily="18" charset="0"/>
            </a:endParaRPr>
          </a:p>
        </p:txBody>
      </p:sp>
      <p:sp>
        <p:nvSpPr>
          <p:cNvPr id="11" name="矩形 10"/>
          <p:cNvSpPr/>
          <p:nvPr/>
        </p:nvSpPr>
        <p:spPr>
          <a:xfrm>
            <a:off x="1944110" y="1385189"/>
            <a:ext cx="2722830" cy="398780"/>
          </a:xfrm>
          <a:prstGeom prst="rect">
            <a:avLst/>
          </a:prstGeom>
        </p:spPr>
        <p:txBody>
          <a:bodyPr wrap="square">
            <a:spAutoFit/>
          </a:bodyPr>
          <a:lstStyle/>
          <a:p>
            <a:pPr algn="just" eaLnBrk="1" hangingPunct="1">
              <a:spcAft>
                <a:spcPts val="0"/>
              </a:spcAft>
            </a:pPr>
            <a:r>
              <a:rPr lang="zh-CN" altLang="en-US" sz="2000" b="1" kern="100">
                <a:solidFill>
                  <a:srgbClr val="FFFF00"/>
                </a:solidFill>
                <a:latin typeface="+mj-ea"/>
                <a:ea typeface="+mj-ea"/>
                <a:cs typeface="Times New Roman" panose="02020603050405020304" pitchFamily="18" charset="0"/>
              </a:rPr>
              <a:t>检查和消除隐患能力</a:t>
            </a:r>
            <a:endParaRPr lang="zh-CN" altLang="en-US" sz="2000" b="1" kern="100">
              <a:solidFill>
                <a:srgbClr val="FFFF00"/>
              </a:solidFill>
              <a:latin typeface="+mj-ea"/>
              <a:ea typeface="+mj-ea"/>
              <a:cs typeface="Times New Roman" panose="02020603050405020304" pitchFamily="18" charset="0"/>
            </a:endParaRPr>
          </a:p>
        </p:txBody>
      </p:sp>
      <p:grpSp>
        <p:nvGrpSpPr>
          <p:cNvPr id="12" name="组合 11"/>
          <p:cNvGrpSpPr/>
          <p:nvPr/>
        </p:nvGrpSpPr>
        <p:grpSpPr>
          <a:xfrm>
            <a:off x="939550" y="966645"/>
            <a:ext cx="1097098" cy="1015088"/>
            <a:chOff x="939893" y="965747"/>
            <a:chExt cx="1097498" cy="1015458"/>
          </a:xfrm>
        </p:grpSpPr>
        <p:sp>
          <p:nvSpPr>
            <p:cNvPr id="13" name="Freeform 5"/>
            <p:cNvSpPr/>
            <p:nvPr/>
          </p:nvSpPr>
          <p:spPr bwMode="auto">
            <a:xfrm>
              <a:off x="939893" y="965747"/>
              <a:ext cx="1097498" cy="1015458"/>
            </a:xfrm>
            <a:custGeom>
              <a:avLst/>
              <a:gdLst>
                <a:gd name="T0" fmla="*/ 3260 w 3275"/>
                <a:gd name="T1" fmla="*/ 389 h 2630"/>
                <a:gd name="T2" fmla="*/ 3255 w 3275"/>
                <a:gd name="T3" fmla="*/ 393 h 2630"/>
                <a:gd name="T4" fmla="*/ 3219 w 3275"/>
                <a:gd name="T5" fmla="*/ 425 h 2630"/>
                <a:gd name="T6" fmla="*/ 3014 w 3275"/>
                <a:gd name="T7" fmla="*/ 745 h 2630"/>
                <a:gd name="T8" fmla="*/ 2640 w 3275"/>
                <a:gd name="T9" fmla="*/ 616 h 2630"/>
                <a:gd name="T10" fmla="*/ 2684 w 3275"/>
                <a:gd name="T11" fmla="*/ 576 h 2630"/>
                <a:gd name="T12" fmla="*/ 2997 w 3275"/>
                <a:gd name="T13" fmla="*/ 406 h 2630"/>
                <a:gd name="T14" fmla="*/ 2870 w 3275"/>
                <a:gd name="T15" fmla="*/ 491 h 2630"/>
                <a:gd name="T16" fmla="*/ 2740 w 3275"/>
                <a:gd name="T17" fmla="*/ 428 h 2630"/>
                <a:gd name="T18" fmla="*/ 2786 w 3275"/>
                <a:gd name="T19" fmla="*/ 339 h 2630"/>
                <a:gd name="T20" fmla="*/ 2421 w 3275"/>
                <a:gd name="T21" fmla="*/ 533 h 2630"/>
                <a:gd name="T22" fmla="*/ 2224 w 3275"/>
                <a:gd name="T23" fmla="*/ 125 h 2630"/>
                <a:gd name="T24" fmla="*/ 2388 w 3275"/>
                <a:gd name="T25" fmla="*/ 34 h 2630"/>
                <a:gd name="T26" fmla="*/ 2388 w 3275"/>
                <a:gd name="T27" fmla="*/ 17 h 2630"/>
                <a:gd name="T28" fmla="*/ 2114 w 3275"/>
                <a:gd name="T29" fmla="*/ 73 h 2630"/>
                <a:gd name="T30" fmla="*/ 1933 w 3275"/>
                <a:gd name="T31" fmla="*/ 214 h 2630"/>
                <a:gd name="T32" fmla="*/ 1793 w 3275"/>
                <a:gd name="T33" fmla="*/ 404 h 2630"/>
                <a:gd name="T34" fmla="*/ 1414 w 3275"/>
                <a:gd name="T35" fmla="*/ 441 h 2630"/>
                <a:gd name="T36" fmla="*/ 1544 w 3275"/>
                <a:gd name="T37" fmla="*/ 20 h 2630"/>
                <a:gd name="T38" fmla="*/ 1549 w 3275"/>
                <a:gd name="T39" fmla="*/ 0 h 2630"/>
                <a:gd name="T40" fmla="*/ 1282 w 3275"/>
                <a:gd name="T41" fmla="*/ 317 h 2630"/>
                <a:gd name="T42" fmla="*/ 1141 w 3275"/>
                <a:gd name="T43" fmla="*/ 752 h 2630"/>
                <a:gd name="T44" fmla="*/ 897 w 3275"/>
                <a:gd name="T45" fmla="*/ 889 h 2630"/>
                <a:gd name="T46" fmla="*/ 787 w 3275"/>
                <a:gd name="T47" fmla="*/ 821 h 2630"/>
                <a:gd name="T48" fmla="*/ 991 w 3275"/>
                <a:gd name="T49" fmla="*/ 550 h 2630"/>
                <a:gd name="T50" fmla="*/ 845 w 3275"/>
                <a:gd name="T51" fmla="*/ 583 h 2630"/>
                <a:gd name="T52" fmla="*/ 427 w 3275"/>
                <a:gd name="T53" fmla="*/ 1036 h 2630"/>
                <a:gd name="T54" fmla="*/ 384 w 3275"/>
                <a:gd name="T55" fmla="*/ 1171 h 2630"/>
                <a:gd name="T56" fmla="*/ 254 w 3275"/>
                <a:gd name="T57" fmla="*/ 1211 h 2630"/>
                <a:gd name="T58" fmla="*/ 220 w 3275"/>
                <a:gd name="T59" fmla="*/ 864 h 2630"/>
                <a:gd name="T60" fmla="*/ 262 w 3275"/>
                <a:gd name="T61" fmla="*/ 931 h 2630"/>
                <a:gd name="T62" fmla="*/ 113 w 3275"/>
                <a:gd name="T63" fmla="*/ 1205 h 2630"/>
                <a:gd name="T64" fmla="*/ 0 w 3275"/>
                <a:gd name="T65" fmla="*/ 1609 h 2630"/>
                <a:gd name="T66" fmla="*/ 121 w 3275"/>
                <a:gd name="T67" fmla="*/ 1945 h 2630"/>
                <a:gd name="T68" fmla="*/ 205 w 3275"/>
                <a:gd name="T69" fmla="*/ 2089 h 2630"/>
                <a:gd name="T70" fmla="*/ 311 w 3275"/>
                <a:gd name="T71" fmla="*/ 2204 h 2630"/>
                <a:gd name="T72" fmla="*/ 1480 w 3275"/>
                <a:gd name="T73" fmla="*/ 2405 h 2630"/>
                <a:gd name="T74" fmla="*/ 2980 w 3275"/>
                <a:gd name="T75" fmla="*/ 1058 h 2630"/>
                <a:gd name="T76" fmla="*/ 3217 w 3275"/>
                <a:gd name="T77" fmla="*/ 584 h 2630"/>
                <a:gd name="T78" fmla="*/ 3245 w 3275"/>
                <a:gd name="T79" fmla="*/ 434 h 2630"/>
                <a:gd name="T80" fmla="*/ 3257 w 3275"/>
                <a:gd name="T81" fmla="*/ 412 h 2630"/>
                <a:gd name="T82" fmla="*/ 3260 w 3275"/>
                <a:gd name="T83" fmla="*/ 389 h 2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75" h="2630">
                  <a:moveTo>
                    <a:pt x="3260" y="389"/>
                  </a:moveTo>
                  <a:cubicBezTo>
                    <a:pt x="3258" y="391"/>
                    <a:pt x="3256" y="393"/>
                    <a:pt x="3255" y="393"/>
                  </a:cubicBezTo>
                  <a:lnTo>
                    <a:pt x="3219" y="425"/>
                  </a:lnTo>
                  <a:cubicBezTo>
                    <a:pt x="3135" y="508"/>
                    <a:pt x="3172" y="632"/>
                    <a:pt x="3014" y="745"/>
                  </a:cubicBezTo>
                  <a:cubicBezTo>
                    <a:pt x="2793" y="904"/>
                    <a:pt x="2554" y="778"/>
                    <a:pt x="2640" y="616"/>
                  </a:cubicBezTo>
                  <a:cubicBezTo>
                    <a:pt x="2651" y="595"/>
                    <a:pt x="2665" y="587"/>
                    <a:pt x="2684" y="576"/>
                  </a:cubicBezTo>
                  <a:cubicBezTo>
                    <a:pt x="2817" y="498"/>
                    <a:pt x="2951" y="603"/>
                    <a:pt x="2997" y="406"/>
                  </a:cubicBezTo>
                  <a:cubicBezTo>
                    <a:pt x="2959" y="432"/>
                    <a:pt x="2928" y="491"/>
                    <a:pt x="2870" y="491"/>
                  </a:cubicBezTo>
                  <a:cubicBezTo>
                    <a:pt x="2829" y="491"/>
                    <a:pt x="2754" y="497"/>
                    <a:pt x="2740" y="428"/>
                  </a:cubicBezTo>
                  <a:cubicBezTo>
                    <a:pt x="2731" y="381"/>
                    <a:pt x="2766" y="368"/>
                    <a:pt x="2786" y="339"/>
                  </a:cubicBezTo>
                  <a:cubicBezTo>
                    <a:pt x="2594" y="339"/>
                    <a:pt x="2578" y="533"/>
                    <a:pt x="2421" y="533"/>
                  </a:cubicBezTo>
                  <a:cubicBezTo>
                    <a:pt x="2153" y="533"/>
                    <a:pt x="2062" y="292"/>
                    <a:pt x="2224" y="125"/>
                  </a:cubicBezTo>
                  <a:cubicBezTo>
                    <a:pt x="2265" y="83"/>
                    <a:pt x="2310" y="36"/>
                    <a:pt x="2388" y="34"/>
                  </a:cubicBezTo>
                  <a:lnTo>
                    <a:pt x="2388" y="17"/>
                  </a:lnTo>
                  <a:cubicBezTo>
                    <a:pt x="2264" y="17"/>
                    <a:pt x="2199" y="31"/>
                    <a:pt x="2114" y="73"/>
                  </a:cubicBezTo>
                  <a:cubicBezTo>
                    <a:pt x="2045" y="108"/>
                    <a:pt x="1980" y="159"/>
                    <a:pt x="1933" y="214"/>
                  </a:cubicBezTo>
                  <a:cubicBezTo>
                    <a:pt x="1882" y="274"/>
                    <a:pt x="1844" y="349"/>
                    <a:pt x="1793" y="404"/>
                  </a:cubicBezTo>
                  <a:cubicBezTo>
                    <a:pt x="1681" y="524"/>
                    <a:pt x="1520" y="588"/>
                    <a:pt x="1414" y="441"/>
                  </a:cubicBezTo>
                  <a:cubicBezTo>
                    <a:pt x="1313" y="301"/>
                    <a:pt x="1446" y="121"/>
                    <a:pt x="1544" y="20"/>
                  </a:cubicBezTo>
                  <a:cubicBezTo>
                    <a:pt x="1557" y="6"/>
                    <a:pt x="1568" y="13"/>
                    <a:pt x="1549" y="0"/>
                  </a:cubicBezTo>
                  <a:cubicBezTo>
                    <a:pt x="1447" y="89"/>
                    <a:pt x="1335" y="184"/>
                    <a:pt x="1282" y="317"/>
                  </a:cubicBezTo>
                  <a:cubicBezTo>
                    <a:pt x="1200" y="521"/>
                    <a:pt x="1285" y="610"/>
                    <a:pt x="1141" y="752"/>
                  </a:cubicBezTo>
                  <a:cubicBezTo>
                    <a:pt x="1101" y="791"/>
                    <a:pt x="967" y="889"/>
                    <a:pt x="897" y="889"/>
                  </a:cubicBezTo>
                  <a:cubicBezTo>
                    <a:pt x="842" y="889"/>
                    <a:pt x="787" y="866"/>
                    <a:pt x="787" y="821"/>
                  </a:cubicBezTo>
                  <a:cubicBezTo>
                    <a:pt x="787" y="624"/>
                    <a:pt x="935" y="633"/>
                    <a:pt x="991" y="550"/>
                  </a:cubicBezTo>
                  <a:cubicBezTo>
                    <a:pt x="941" y="562"/>
                    <a:pt x="891" y="569"/>
                    <a:pt x="845" y="583"/>
                  </a:cubicBezTo>
                  <a:cubicBezTo>
                    <a:pt x="625" y="650"/>
                    <a:pt x="489" y="816"/>
                    <a:pt x="427" y="1036"/>
                  </a:cubicBezTo>
                  <a:cubicBezTo>
                    <a:pt x="413" y="1086"/>
                    <a:pt x="406" y="1131"/>
                    <a:pt x="384" y="1171"/>
                  </a:cubicBezTo>
                  <a:cubicBezTo>
                    <a:pt x="333" y="1264"/>
                    <a:pt x="254" y="1259"/>
                    <a:pt x="254" y="1211"/>
                  </a:cubicBezTo>
                  <a:cubicBezTo>
                    <a:pt x="254" y="1062"/>
                    <a:pt x="425" y="864"/>
                    <a:pt x="220" y="864"/>
                  </a:cubicBezTo>
                  <a:cubicBezTo>
                    <a:pt x="230" y="879"/>
                    <a:pt x="262" y="912"/>
                    <a:pt x="262" y="931"/>
                  </a:cubicBezTo>
                  <a:cubicBezTo>
                    <a:pt x="262" y="1059"/>
                    <a:pt x="175" y="1125"/>
                    <a:pt x="113" y="1205"/>
                  </a:cubicBezTo>
                  <a:cubicBezTo>
                    <a:pt x="19" y="1325"/>
                    <a:pt x="0" y="1457"/>
                    <a:pt x="0" y="1609"/>
                  </a:cubicBezTo>
                  <a:cubicBezTo>
                    <a:pt x="0" y="1659"/>
                    <a:pt x="98" y="1897"/>
                    <a:pt x="121" y="1945"/>
                  </a:cubicBezTo>
                  <a:cubicBezTo>
                    <a:pt x="148" y="1998"/>
                    <a:pt x="172" y="2043"/>
                    <a:pt x="205" y="2089"/>
                  </a:cubicBezTo>
                  <a:lnTo>
                    <a:pt x="311" y="2204"/>
                  </a:lnTo>
                  <a:cubicBezTo>
                    <a:pt x="833" y="2630"/>
                    <a:pt x="989" y="2403"/>
                    <a:pt x="1480" y="2405"/>
                  </a:cubicBezTo>
                  <a:cubicBezTo>
                    <a:pt x="2228" y="2435"/>
                    <a:pt x="2627" y="1281"/>
                    <a:pt x="2980" y="1058"/>
                  </a:cubicBezTo>
                  <a:cubicBezTo>
                    <a:pt x="2993" y="1009"/>
                    <a:pt x="3211" y="860"/>
                    <a:pt x="3217" y="584"/>
                  </a:cubicBezTo>
                  <a:cubicBezTo>
                    <a:pt x="3219" y="527"/>
                    <a:pt x="3222" y="482"/>
                    <a:pt x="3245" y="434"/>
                  </a:cubicBezTo>
                  <a:cubicBezTo>
                    <a:pt x="3248" y="429"/>
                    <a:pt x="3254" y="418"/>
                    <a:pt x="3257" y="412"/>
                  </a:cubicBezTo>
                  <a:cubicBezTo>
                    <a:pt x="3269" y="394"/>
                    <a:pt x="3275" y="402"/>
                    <a:pt x="3260" y="389"/>
                  </a:cubicBezTo>
                  <a:close/>
                </a:path>
              </a:pathLst>
            </a:custGeom>
            <a:gradFill>
              <a:gsLst>
                <a:gs pos="0">
                  <a:schemeClr val="tx1"/>
                </a:gs>
                <a:gs pos="48000">
                  <a:schemeClr val="accent2">
                    <a:lumMod val="97000"/>
                    <a:lumOff val="3000"/>
                  </a:schemeClr>
                </a:gs>
                <a:gs pos="100000">
                  <a:schemeClr val="accent2">
                    <a:lumMod val="60000"/>
                    <a:lumOff val="40000"/>
                  </a:schemeClr>
                </a:gs>
              </a:gsLst>
              <a:lin ang="16200000" scaled="1"/>
            </a:gradFill>
            <a:ln w="19050">
              <a:solidFill>
                <a:schemeClr val="bg2"/>
              </a:solidFill>
              <a:round/>
            </a:ln>
            <a:effectLst>
              <a:outerShdw blurRad="63500" sx="102000" sy="102000" algn="ctr" rotWithShape="0">
                <a:prstClr val="black">
                  <a:alpha val="40000"/>
                </a:prstClr>
              </a:outerShdw>
            </a:effectLst>
          </p:spPr>
          <p:txBody>
            <a:bodyPr rot="0" spcFirstLastPara="0" vertOverflow="overflow" horzOverflow="overflow" vert="horz" wrap="square" lIns="91406" tIns="45703" rIns="91406" bIns="45703" numCol="1" spcCol="0" rtlCol="0" fromWordArt="0" anchor="t" anchorCtr="0" forceAA="0" compatLnSpc="1">
              <a:noAutofit/>
            </a:bodyPr>
            <a:lstStyle/>
            <a:p>
              <a:endParaRPr lang="zh-CN" altLang="en-US">
                <a:latin typeface="+mn-lt"/>
                <a:ea typeface="+mn-ea"/>
                <a:cs typeface="+mn-ea"/>
              </a:endParaRPr>
            </a:p>
          </p:txBody>
        </p:sp>
        <p:sp>
          <p:nvSpPr>
            <p:cNvPr id="14" name="文本框 13"/>
            <p:cNvSpPr txBox="1"/>
            <p:nvPr/>
          </p:nvSpPr>
          <p:spPr>
            <a:xfrm>
              <a:off x="1242420" y="1322889"/>
              <a:ext cx="487858" cy="460543"/>
            </a:xfrm>
            <a:prstGeom prst="rect">
              <a:avLst/>
            </a:prstGeom>
            <a:noFill/>
          </p:spPr>
          <p:txBody>
            <a:bodyPr wrap="none" rtlCol="0">
              <a:spAutoFit/>
            </a:bodyPr>
            <a:lstStyle/>
            <a:p>
              <a:r>
                <a:rPr lang="zh-CN" altLang="en-US" sz="2400" b="1">
                  <a:solidFill>
                    <a:srgbClr val="FFFF00"/>
                  </a:solidFill>
                  <a:latin typeface="+mj-ea"/>
                  <a:ea typeface="+mj-ea"/>
                </a:rPr>
                <a:t>一</a:t>
              </a:r>
              <a:endParaRPr lang="zh-CN" altLang="en-US" sz="2400" b="1">
                <a:solidFill>
                  <a:srgbClr val="FFFF00"/>
                </a:solidFill>
                <a:latin typeface="+mj-ea"/>
                <a:ea typeface="+mj-ea"/>
              </a:endParaRPr>
            </a:p>
          </p:txBody>
        </p:sp>
      </p:grpSp>
      <p:sp>
        <p:nvSpPr>
          <p:cNvPr id="15" name="矩形 14"/>
          <p:cNvSpPr/>
          <p:nvPr/>
        </p:nvSpPr>
        <p:spPr>
          <a:xfrm>
            <a:off x="7956868" y="1902092"/>
            <a:ext cx="2826148" cy="4246245"/>
          </a:xfrm>
          <a:prstGeom prst="rect">
            <a:avLst/>
          </a:prstGeom>
        </p:spPr>
        <p:txBody>
          <a:bodyPr wrap="square">
            <a:spAutoFit/>
          </a:bodyPr>
          <a:lstStyle/>
          <a:p>
            <a:pPr algn="just" eaLnBrk="1" hangingPunct="1">
              <a:lnSpc>
                <a:spcPct val="150000"/>
              </a:lnSpc>
              <a:spcAft>
                <a:spcPts val="0"/>
              </a:spcAft>
            </a:pPr>
            <a:r>
              <a:rPr lang="zh-CN" altLang="en-US" b="1" kern="100">
                <a:solidFill>
                  <a:schemeClr val="accent1"/>
                </a:solidFill>
                <a:latin typeface="+mj-ea"/>
                <a:ea typeface="+mj-ea"/>
                <a:cs typeface="Times New Roman" panose="02020603050405020304" pitchFamily="18" charset="0"/>
              </a:rPr>
              <a:t>一查</a:t>
            </a:r>
            <a:r>
              <a:rPr lang="zh-CN" altLang="en-US" kern="100">
                <a:solidFill>
                  <a:schemeClr val="accent1"/>
                </a:solidFill>
                <a:latin typeface="+mj-ea"/>
                <a:ea typeface="+mj-ea"/>
                <a:cs typeface="Times New Roman" panose="02020603050405020304" pitchFamily="18" charset="0"/>
              </a:rPr>
              <a:t>设施器材 禁损坏挪用</a:t>
            </a:r>
            <a:endParaRPr lang="zh-CN" altLang="en-US" kern="100">
              <a:solidFill>
                <a:schemeClr val="accent1"/>
              </a:solidFill>
              <a:latin typeface="+mj-ea"/>
              <a:ea typeface="+mj-ea"/>
              <a:cs typeface="Times New Roman" panose="02020603050405020304" pitchFamily="18" charset="0"/>
            </a:endParaRPr>
          </a:p>
          <a:p>
            <a:pPr algn="just" eaLnBrk="1" hangingPunct="1">
              <a:lnSpc>
                <a:spcPct val="150000"/>
              </a:lnSpc>
              <a:spcAft>
                <a:spcPts val="0"/>
              </a:spcAft>
            </a:pPr>
            <a:r>
              <a:rPr lang="zh-CN" altLang="en-US" b="1" kern="100">
                <a:solidFill>
                  <a:schemeClr val="accent1"/>
                </a:solidFill>
                <a:latin typeface="+mj-ea"/>
                <a:ea typeface="+mj-ea"/>
                <a:cs typeface="Times New Roman" panose="02020603050405020304" pitchFamily="18" charset="0"/>
              </a:rPr>
              <a:t>二查</a:t>
            </a:r>
            <a:r>
              <a:rPr lang="zh-CN" altLang="en-US" kern="100">
                <a:solidFill>
                  <a:schemeClr val="accent1"/>
                </a:solidFill>
                <a:latin typeface="+mj-ea"/>
                <a:ea typeface="+mj-ea"/>
                <a:cs typeface="Times New Roman" panose="02020603050405020304" pitchFamily="18" charset="0"/>
              </a:rPr>
              <a:t>通道出口 禁封闭堵塞</a:t>
            </a:r>
            <a:endParaRPr lang="zh-CN" altLang="en-US" kern="100">
              <a:solidFill>
                <a:schemeClr val="accent1"/>
              </a:solidFill>
              <a:latin typeface="+mj-ea"/>
              <a:ea typeface="+mj-ea"/>
              <a:cs typeface="Times New Roman" panose="02020603050405020304" pitchFamily="18" charset="0"/>
            </a:endParaRPr>
          </a:p>
          <a:p>
            <a:pPr algn="just" eaLnBrk="1" hangingPunct="1">
              <a:lnSpc>
                <a:spcPct val="150000"/>
              </a:lnSpc>
              <a:spcAft>
                <a:spcPts val="0"/>
              </a:spcAft>
            </a:pPr>
            <a:r>
              <a:rPr lang="zh-CN" altLang="en-US" b="1" kern="100">
                <a:solidFill>
                  <a:schemeClr val="accent1"/>
                </a:solidFill>
                <a:latin typeface="+mj-ea"/>
                <a:ea typeface="+mj-ea"/>
                <a:cs typeface="Times New Roman" panose="02020603050405020304" pitchFamily="18" charset="0"/>
              </a:rPr>
              <a:t>三查</a:t>
            </a:r>
            <a:r>
              <a:rPr lang="zh-CN" altLang="en-US" kern="100">
                <a:solidFill>
                  <a:schemeClr val="accent1"/>
                </a:solidFill>
                <a:latin typeface="+mj-ea"/>
                <a:ea typeface="+mj-ea"/>
                <a:cs typeface="Times New Roman" panose="02020603050405020304" pitchFamily="18" charset="0"/>
              </a:rPr>
              <a:t>照明指示 禁遮挡损坏</a:t>
            </a:r>
            <a:endParaRPr lang="zh-CN" altLang="en-US" kern="100">
              <a:solidFill>
                <a:schemeClr val="accent1"/>
              </a:solidFill>
              <a:latin typeface="+mj-ea"/>
              <a:ea typeface="+mj-ea"/>
              <a:cs typeface="Times New Roman" panose="02020603050405020304" pitchFamily="18" charset="0"/>
            </a:endParaRPr>
          </a:p>
          <a:p>
            <a:pPr algn="just" eaLnBrk="1" hangingPunct="1">
              <a:lnSpc>
                <a:spcPct val="150000"/>
              </a:lnSpc>
              <a:spcAft>
                <a:spcPts val="0"/>
              </a:spcAft>
            </a:pPr>
            <a:r>
              <a:rPr lang="zh-CN" altLang="en-US" b="1" kern="100">
                <a:solidFill>
                  <a:schemeClr val="accent1"/>
                </a:solidFill>
                <a:latin typeface="+mj-ea"/>
                <a:ea typeface="+mj-ea"/>
                <a:cs typeface="Times New Roman" panose="02020603050405020304" pitchFamily="18" charset="0"/>
              </a:rPr>
              <a:t>四查</a:t>
            </a:r>
            <a:r>
              <a:rPr lang="zh-CN" altLang="en-US" kern="100">
                <a:solidFill>
                  <a:schemeClr val="accent1"/>
                </a:solidFill>
                <a:latin typeface="+mj-ea"/>
                <a:ea typeface="+mj-ea"/>
                <a:cs typeface="Times New Roman" panose="02020603050405020304" pitchFamily="18" charset="0"/>
              </a:rPr>
              <a:t>装饰装修 禁易燃可燃</a:t>
            </a:r>
            <a:endParaRPr lang="zh-CN" altLang="en-US" kern="100">
              <a:solidFill>
                <a:schemeClr val="accent1"/>
              </a:solidFill>
              <a:latin typeface="+mj-ea"/>
              <a:ea typeface="+mj-ea"/>
              <a:cs typeface="Times New Roman" panose="02020603050405020304" pitchFamily="18" charset="0"/>
            </a:endParaRPr>
          </a:p>
          <a:p>
            <a:pPr algn="just" eaLnBrk="1" hangingPunct="1">
              <a:lnSpc>
                <a:spcPct val="150000"/>
              </a:lnSpc>
              <a:spcAft>
                <a:spcPts val="0"/>
              </a:spcAft>
            </a:pPr>
            <a:r>
              <a:rPr lang="zh-CN" altLang="en-US" b="1" kern="100">
                <a:solidFill>
                  <a:schemeClr val="accent1"/>
                </a:solidFill>
                <a:latin typeface="+mj-ea"/>
                <a:ea typeface="+mj-ea"/>
                <a:cs typeface="Times New Roman" panose="02020603050405020304" pitchFamily="18" charset="0"/>
              </a:rPr>
              <a:t>五查</a:t>
            </a:r>
            <a:r>
              <a:rPr lang="zh-CN" altLang="en-US" kern="100">
                <a:solidFill>
                  <a:schemeClr val="accent1"/>
                </a:solidFill>
                <a:latin typeface="+mj-ea"/>
                <a:ea typeface="+mj-ea"/>
                <a:cs typeface="Times New Roman" panose="02020603050405020304" pitchFamily="18" charset="0"/>
              </a:rPr>
              <a:t>电器线路 禁私搭乱接</a:t>
            </a:r>
            <a:endParaRPr lang="zh-CN" altLang="en-US" kern="100">
              <a:solidFill>
                <a:schemeClr val="accent1"/>
              </a:solidFill>
              <a:latin typeface="+mj-ea"/>
              <a:ea typeface="+mj-ea"/>
              <a:cs typeface="Times New Roman" panose="02020603050405020304" pitchFamily="18" charset="0"/>
            </a:endParaRPr>
          </a:p>
          <a:p>
            <a:pPr algn="just" eaLnBrk="1" hangingPunct="1">
              <a:lnSpc>
                <a:spcPct val="150000"/>
              </a:lnSpc>
              <a:spcAft>
                <a:spcPts val="0"/>
              </a:spcAft>
            </a:pPr>
            <a:r>
              <a:rPr lang="zh-CN" altLang="en-US" b="1" kern="100">
                <a:solidFill>
                  <a:schemeClr val="accent1"/>
                </a:solidFill>
                <a:latin typeface="+mj-ea"/>
                <a:ea typeface="+mj-ea"/>
                <a:cs typeface="Times New Roman" panose="02020603050405020304" pitchFamily="18" charset="0"/>
              </a:rPr>
              <a:t>六查</a:t>
            </a:r>
            <a:r>
              <a:rPr lang="zh-CN" altLang="en-US" kern="100">
                <a:solidFill>
                  <a:schemeClr val="accent1"/>
                </a:solidFill>
                <a:latin typeface="+mj-ea"/>
                <a:ea typeface="+mj-ea"/>
                <a:cs typeface="Times New Roman" panose="02020603050405020304" pitchFamily="18" charset="0"/>
              </a:rPr>
              <a:t>用电设备 禁违章使用</a:t>
            </a:r>
            <a:endParaRPr lang="zh-CN" altLang="en-US" kern="100">
              <a:solidFill>
                <a:schemeClr val="accent1"/>
              </a:solidFill>
              <a:latin typeface="+mj-ea"/>
              <a:ea typeface="+mj-ea"/>
              <a:cs typeface="Times New Roman" panose="02020603050405020304" pitchFamily="18" charset="0"/>
            </a:endParaRPr>
          </a:p>
          <a:p>
            <a:pPr algn="just" eaLnBrk="1" hangingPunct="1">
              <a:lnSpc>
                <a:spcPct val="150000"/>
              </a:lnSpc>
              <a:spcAft>
                <a:spcPts val="0"/>
              </a:spcAft>
            </a:pPr>
            <a:r>
              <a:rPr lang="zh-CN" altLang="en-US" b="1" kern="100">
                <a:solidFill>
                  <a:schemeClr val="accent1"/>
                </a:solidFill>
                <a:latin typeface="+mj-ea"/>
                <a:ea typeface="+mj-ea"/>
                <a:cs typeface="Times New Roman" panose="02020603050405020304" pitchFamily="18" charset="0"/>
              </a:rPr>
              <a:t>七查</a:t>
            </a:r>
            <a:r>
              <a:rPr lang="zh-CN" altLang="en-US" kern="100">
                <a:solidFill>
                  <a:schemeClr val="accent1"/>
                </a:solidFill>
                <a:latin typeface="+mj-ea"/>
                <a:ea typeface="+mj-ea"/>
                <a:cs typeface="Times New Roman" panose="02020603050405020304" pitchFamily="18" charset="0"/>
              </a:rPr>
              <a:t>吸烟用火 禁擅用明火</a:t>
            </a:r>
            <a:endParaRPr lang="zh-CN" altLang="en-US" kern="100">
              <a:solidFill>
                <a:schemeClr val="accent1"/>
              </a:solidFill>
              <a:latin typeface="+mj-ea"/>
              <a:ea typeface="+mj-ea"/>
              <a:cs typeface="Times New Roman" panose="02020603050405020304" pitchFamily="18" charset="0"/>
            </a:endParaRPr>
          </a:p>
          <a:p>
            <a:pPr algn="just" eaLnBrk="1" hangingPunct="1">
              <a:lnSpc>
                <a:spcPct val="150000"/>
              </a:lnSpc>
              <a:spcAft>
                <a:spcPts val="0"/>
              </a:spcAft>
            </a:pPr>
            <a:r>
              <a:rPr lang="zh-CN" altLang="en-US" b="1" kern="100">
                <a:solidFill>
                  <a:schemeClr val="accent1"/>
                </a:solidFill>
                <a:latin typeface="+mj-ea"/>
                <a:ea typeface="+mj-ea"/>
                <a:cs typeface="Times New Roman" panose="02020603050405020304" pitchFamily="18" charset="0"/>
              </a:rPr>
              <a:t>八查</a:t>
            </a:r>
            <a:r>
              <a:rPr lang="zh-CN" altLang="en-US" kern="100">
                <a:solidFill>
                  <a:schemeClr val="accent1"/>
                </a:solidFill>
                <a:latin typeface="+mj-ea"/>
                <a:ea typeface="+mj-ea"/>
                <a:cs typeface="Times New Roman" panose="02020603050405020304" pitchFamily="18" charset="0"/>
              </a:rPr>
              <a:t>场所人员 禁超员脱岗</a:t>
            </a:r>
            <a:endParaRPr lang="zh-CN" altLang="en-US" kern="100">
              <a:solidFill>
                <a:schemeClr val="accent1"/>
              </a:solidFill>
              <a:latin typeface="+mj-ea"/>
              <a:ea typeface="+mj-ea"/>
              <a:cs typeface="Times New Roman" panose="02020603050405020304" pitchFamily="18" charset="0"/>
            </a:endParaRPr>
          </a:p>
          <a:p>
            <a:pPr algn="just" eaLnBrk="1" hangingPunct="1">
              <a:lnSpc>
                <a:spcPct val="150000"/>
              </a:lnSpc>
              <a:spcAft>
                <a:spcPts val="0"/>
              </a:spcAft>
            </a:pPr>
            <a:r>
              <a:rPr lang="zh-CN" altLang="en-US" b="1" kern="100">
                <a:solidFill>
                  <a:schemeClr val="accent1"/>
                </a:solidFill>
                <a:latin typeface="+mj-ea"/>
                <a:ea typeface="+mj-ea"/>
                <a:cs typeface="Times New Roman" panose="02020603050405020304" pitchFamily="18" charset="0"/>
              </a:rPr>
              <a:t>九查</a:t>
            </a:r>
            <a:r>
              <a:rPr lang="zh-CN" altLang="en-US" kern="100">
                <a:solidFill>
                  <a:schemeClr val="accent1"/>
                </a:solidFill>
                <a:latin typeface="+mj-ea"/>
                <a:ea typeface="+mj-ea"/>
                <a:cs typeface="Times New Roman" panose="02020603050405020304" pitchFamily="18" charset="0"/>
              </a:rPr>
              <a:t>物品存放 禁违规存储</a:t>
            </a:r>
            <a:endParaRPr lang="zh-CN" altLang="en-US" kern="100">
              <a:solidFill>
                <a:schemeClr val="accent1"/>
              </a:solidFill>
              <a:latin typeface="+mj-ea"/>
              <a:ea typeface="+mj-ea"/>
              <a:cs typeface="Times New Roman" panose="02020603050405020304" pitchFamily="18" charset="0"/>
            </a:endParaRPr>
          </a:p>
          <a:p>
            <a:pPr algn="just" eaLnBrk="1" hangingPunct="1">
              <a:lnSpc>
                <a:spcPct val="150000"/>
              </a:lnSpc>
              <a:spcAft>
                <a:spcPts val="0"/>
              </a:spcAft>
            </a:pPr>
            <a:r>
              <a:rPr lang="zh-CN" altLang="en-US" b="1" kern="100">
                <a:solidFill>
                  <a:schemeClr val="accent1"/>
                </a:solidFill>
                <a:latin typeface="+mj-ea"/>
                <a:ea typeface="+mj-ea"/>
                <a:cs typeface="Times New Roman" panose="02020603050405020304" pitchFamily="18" charset="0"/>
              </a:rPr>
              <a:t>十查</a:t>
            </a:r>
            <a:r>
              <a:rPr lang="zh-CN" altLang="en-US" kern="100">
                <a:solidFill>
                  <a:schemeClr val="accent1"/>
                </a:solidFill>
                <a:latin typeface="+mj-ea"/>
                <a:ea typeface="+mj-ea"/>
                <a:cs typeface="Times New Roman" panose="02020603050405020304" pitchFamily="18" charset="0"/>
              </a:rPr>
              <a:t>人员住宿 禁三合一体</a:t>
            </a:r>
            <a:endParaRPr lang="zh-CN" altLang="en-US" kern="100">
              <a:solidFill>
                <a:schemeClr val="accent1"/>
              </a:solidFill>
              <a:latin typeface="+mj-ea"/>
              <a:ea typeface="+mj-ea"/>
              <a:cs typeface="Times New Roman" panose="02020603050405020304" pitchFamily="18" charset="0"/>
            </a:endParaRPr>
          </a:p>
        </p:txBody>
      </p:sp>
      <p:sp>
        <p:nvSpPr>
          <p:cNvPr id="16" name="矩形 15"/>
          <p:cNvSpPr/>
          <p:nvPr/>
        </p:nvSpPr>
        <p:spPr>
          <a:xfrm>
            <a:off x="8157119" y="1260242"/>
            <a:ext cx="2214880" cy="398780"/>
          </a:xfrm>
          <a:prstGeom prst="rect">
            <a:avLst/>
          </a:prstGeom>
        </p:spPr>
        <p:txBody>
          <a:bodyPr wrap="none">
            <a:spAutoFit/>
          </a:bodyPr>
          <a:lstStyle/>
          <a:p>
            <a:pPr algn="just" eaLnBrk="1" hangingPunct="1">
              <a:spcAft>
                <a:spcPts val="0"/>
              </a:spcAft>
            </a:pPr>
            <a:r>
              <a:rPr lang="zh-CN" altLang="en-US" sz="2000" b="1" kern="100">
                <a:latin typeface="+mj-ea"/>
                <a:ea typeface="+mj-ea"/>
                <a:cs typeface="Times New Roman" panose="02020603050405020304" pitchFamily="18" charset="0"/>
              </a:rPr>
              <a:t>做到“十查十禁”</a:t>
            </a:r>
            <a:endParaRPr lang="zh-CN" altLang="en-US" sz="2000" b="1" kern="100">
              <a:latin typeface="+mj-ea"/>
              <a:ea typeface="+mj-ea"/>
              <a:cs typeface="Times New Roman" panose="02020603050405020304" pitchFamily="18" charset="0"/>
            </a:endParaRPr>
          </a:p>
        </p:txBody>
      </p:sp>
      <p:pic>
        <p:nvPicPr>
          <p:cNvPr id="17" name="图片 16"/>
          <p:cNvPicPr>
            <a:picLocks noChangeAspect="1"/>
          </p:cNvPicPr>
          <p:nvPr/>
        </p:nvPicPr>
        <p:blipFill>
          <a:blip r:embed="rId1" cstate="email"/>
          <a:stretch>
            <a:fillRect/>
          </a:stretch>
        </p:blipFill>
        <p:spPr>
          <a:xfrm>
            <a:off x="2452857" y="4334790"/>
            <a:ext cx="2224845" cy="227604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right)">
                                      <p:cBhvr>
                                        <p:cTn id="7" dur="300"/>
                                        <p:tgtEl>
                                          <p:spTgt spid="29"/>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44"/>
                                        </p:tgtEl>
                                        <p:attrNameLst>
                                          <p:attrName>style.visibility</p:attrName>
                                        </p:attrNameLst>
                                      </p:cBhvr>
                                      <p:to>
                                        <p:strVal val="visible"/>
                                      </p:to>
                                    </p:set>
                                    <p:anim by="(-#ppt_w*2)" calcmode="lin" valueType="num">
                                      <p:cBhvr rctx="PPT">
                                        <p:cTn id="11" dur="250" autoRev="1" fill="hold">
                                          <p:stCondLst>
                                            <p:cond delay="0"/>
                                          </p:stCondLst>
                                        </p:cTn>
                                        <p:tgtEl>
                                          <p:spTgt spid="44"/>
                                        </p:tgtEl>
                                        <p:attrNameLst>
                                          <p:attrName>ppt_w</p:attrName>
                                        </p:attrNameLst>
                                      </p:cBhvr>
                                    </p:anim>
                                    <p:anim by="(#ppt_w*0.50)" calcmode="lin" valueType="num">
                                      <p:cBhvr>
                                        <p:cTn id="12" dur="250" decel="50000" autoRev="1" fill="hold">
                                          <p:stCondLst>
                                            <p:cond delay="0"/>
                                          </p:stCondLst>
                                        </p:cTn>
                                        <p:tgtEl>
                                          <p:spTgt spid="44"/>
                                        </p:tgtEl>
                                        <p:attrNameLst>
                                          <p:attrName>ppt_x</p:attrName>
                                        </p:attrNameLst>
                                      </p:cBhvr>
                                    </p:anim>
                                    <p:anim from="(-#ppt_h/2)" to="(#ppt_y)" calcmode="lin" valueType="num">
                                      <p:cBhvr>
                                        <p:cTn id="13" dur="500" fill="hold">
                                          <p:stCondLst>
                                            <p:cond delay="0"/>
                                          </p:stCondLst>
                                        </p:cTn>
                                        <p:tgtEl>
                                          <p:spTgt spid="44"/>
                                        </p:tgtEl>
                                        <p:attrNameLst>
                                          <p:attrName>ppt_y</p:attrName>
                                        </p:attrNameLst>
                                      </p:cBhvr>
                                    </p:anim>
                                    <p:animRot by="21600000">
                                      <p:cBhvr>
                                        <p:cTn id="14" dur="500" fill="hold">
                                          <p:stCondLst>
                                            <p:cond delay="0"/>
                                          </p:stCondLst>
                                        </p:cTn>
                                        <p:tgtEl>
                                          <p:spTgt spid="44"/>
                                        </p:tgtEl>
                                        <p:attrNameLst>
                                          <p:attrName>r</p:attrName>
                                        </p:attrNameLst>
                                      </p:cBhvr>
                                    </p:animRot>
                                  </p:childTnLst>
                                </p:cTn>
                              </p:par>
                              <p:par>
                                <p:cTn id="15" presetID="53" presetClass="entr" presetSubtype="16" fill="hold" nodeType="withEffect">
                                  <p:stCondLst>
                                    <p:cond delay="2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200" fill="hold"/>
                                        <p:tgtEl>
                                          <p:spTgt spid="12"/>
                                        </p:tgtEl>
                                        <p:attrNameLst>
                                          <p:attrName>ppt_w</p:attrName>
                                        </p:attrNameLst>
                                      </p:cBhvr>
                                      <p:tavLst>
                                        <p:tav tm="0">
                                          <p:val>
                                            <p:fltVal val="0"/>
                                          </p:val>
                                        </p:tav>
                                        <p:tav tm="100000">
                                          <p:val>
                                            <p:strVal val="#ppt_w"/>
                                          </p:val>
                                        </p:tav>
                                      </p:tavLst>
                                    </p:anim>
                                    <p:anim calcmode="lin" valueType="num">
                                      <p:cBhvr>
                                        <p:cTn id="18" dur="200" fill="hold"/>
                                        <p:tgtEl>
                                          <p:spTgt spid="12"/>
                                        </p:tgtEl>
                                        <p:attrNameLst>
                                          <p:attrName>ppt_h</p:attrName>
                                        </p:attrNameLst>
                                      </p:cBhvr>
                                      <p:tavLst>
                                        <p:tav tm="0">
                                          <p:val>
                                            <p:fltVal val="0"/>
                                          </p:val>
                                        </p:tav>
                                        <p:tav tm="100000">
                                          <p:val>
                                            <p:strVal val="#ppt_h"/>
                                          </p:val>
                                        </p:tav>
                                      </p:tavLst>
                                    </p:anim>
                                    <p:animEffect transition="in" filter="fade">
                                      <p:cBhvr>
                                        <p:cTn id="19" dur="200"/>
                                        <p:tgtEl>
                                          <p:spTgt spid="12"/>
                                        </p:tgtEl>
                                      </p:cBhvr>
                                    </p:animEffect>
                                  </p:childTnLst>
                                </p:cTn>
                              </p:par>
                              <p:par>
                                <p:cTn id="20" presetID="6" presetClass="emph" presetSubtype="0" autoRev="1" fill="hold" nodeType="withEffect">
                                  <p:stCondLst>
                                    <p:cond delay="200"/>
                                  </p:stCondLst>
                                  <p:childTnLst>
                                    <p:animScale>
                                      <p:cBhvr>
                                        <p:cTn id="21" dur="500" fill="hold"/>
                                        <p:tgtEl>
                                          <p:spTgt spid="12"/>
                                        </p:tgtEl>
                                      </p:cBhvr>
                                      <p:by x="110000" y="110000"/>
                                    </p:animScale>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2000"/>
                            </p:stCondLst>
                            <p:childTnLst>
                              <p:par>
                                <p:cTn id="30" presetID="42"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anim calcmode="lin" valueType="num">
                                      <p:cBhvr>
                                        <p:cTn id="33" dur="500" fill="hold"/>
                                        <p:tgtEl>
                                          <p:spTgt spid="10"/>
                                        </p:tgtEl>
                                        <p:attrNameLst>
                                          <p:attrName>ppt_x</p:attrName>
                                        </p:attrNameLst>
                                      </p:cBhvr>
                                      <p:tavLst>
                                        <p:tav tm="0">
                                          <p:val>
                                            <p:strVal val="#ppt_x"/>
                                          </p:val>
                                        </p:tav>
                                        <p:tav tm="100000">
                                          <p:val>
                                            <p:strVal val="#ppt_x"/>
                                          </p:val>
                                        </p:tav>
                                      </p:tavLst>
                                    </p:anim>
                                    <p:anim calcmode="lin" valueType="num">
                                      <p:cBhvr>
                                        <p:cTn id="34" dur="500" fill="hold"/>
                                        <p:tgtEl>
                                          <p:spTgt spid="1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31" presetClass="entr" presetSubtype="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fltVal val="0"/>
                                          </p:val>
                                        </p:tav>
                                        <p:tav tm="100000">
                                          <p:val>
                                            <p:strVal val="#ppt_w"/>
                                          </p:val>
                                        </p:tav>
                                      </p:tavLst>
                                    </p:anim>
                                    <p:anim calcmode="lin" valueType="num">
                                      <p:cBhvr>
                                        <p:cTn id="39" dur="500" fill="hold"/>
                                        <p:tgtEl>
                                          <p:spTgt spid="16"/>
                                        </p:tgtEl>
                                        <p:attrNameLst>
                                          <p:attrName>ppt_h</p:attrName>
                                        </p:attrNameLst>
                                      </p:cBhvr>
                                      <p:tavLst>
                                        <p:tav tm="0">
                                          <p:val>
                                            <p:fltVal val="0"/>
                                          </p:val>
                                        </p:tav>
                                        <p:tav tm="100000">
                                          <p:val>
                                            <p:strVal val="#ppt_h"/>
                                          </p:val>
                                        </p:tav>
                                      </p:tavLst>
                                    </p:anim>
                                    <p:anim calcmode="lin" valueType="num">
                                      <p:cBhvr>
                                        <p:cTn id="40" dur="500" fill="hold"/>
                                        <p:tgtEl>
                                          <p:spTgt spid="16"/>
                                        </p:tgtEl>
                                        <p:attrNameLst>
                                          <p:attrName>style.rotation</p:attrName>
                                        </p:attrNameLst>
                                      </p:cBhvr>
                                      <p:tavLst>
                                        <p:tav tm="0">
                                          <p:val>
                                            <p:fltVal val="90"/>
                                          </p:val>
                                        </p:tav>
                                        <p:tav tm="100000">
                                          <p:val>
                                            <p:fltVal val="0"/>
                                          </p:val>
                                        </p:tav>
                                      </p:tavLst>
                                    </p:anim>
                                    <p:animEffect transition="in" filter="fade">
                                      <p:cBhvr>
                                        <p:cTn id="41" dur="500"/>
                                        <p:tgtEl>
                                          <p:spTgt spid="16"/>
                                        </p:tgtEl>
                                      </p:cBhvr>
                                    </p:animEffect>
                                  </p:childTnLst>
                                </p:cTn>
                              </p:par>
                            </p:childTnLst>
                          </p:cTn>
                        </p:par>
                        <p:par>
                          <p:cTn id="42" fill="hold">
                            <p:stCondLst>
                              <p:cond delay="3000"/>
                            </p:stCondLst>
                            <p:childTnLst>
                              <p:par>
                                <p:cTn id="43" presetID="22" presetClass="entr" presetSubtype="1"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500"/>
                                        <p:tgtEl>
                                          <p:spTgt spid="15"/>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up)">
                                      <p:cBhvr>
                                        <p:cTn id="48" dur="500"/>
                                        <p:tgtEl>
                                          <p:spTgt spid="6"/>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6" grpId="0" bldLvl="0" animBg="1"/>
      <p:bldP spid="7" grpId="0" bldLvl="0" animBg="1"/>
      <p:bldP spid="10" grpId="0"/>
      <p:bldP spid="11"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接连接符 28"/>
          <p:cNvCxnSpPr/>
          <p:nvPr/>
        </p:nvCxnSpPr>
        <p:spPr bwMode="auto">
          <a:xfrm flipH="1">
            <a:off x="327427" y="787915"/>
            <a:ext cx="9918307" cy="0"/>
          </a:xfrm>
          <a:prstGeom prst="line">
            <a:avLst/>
          </a:prstGeom>
          <a:solidFill>
            <a:schemeClr val="accent1"/>
          </a:solidFill>
          <a:ln w="9525" cap="flat" cmpd="sng" algn="ctr">
            <a:solidFill>
              <a:schemeClr val="bg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TextBox 42"/>
          <p:cNvSpPr txBox="1"/>
          <p:nvPr/>
        </p:nvSpPr>
        <p:spPr>
          <a:xfrm>
            <a:off x="1588736" y="282261"/>
            <a:ext cx="6825729" cy="492125"/>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charset="-122"/>
                <a:ea typeface="微软雅黑" panose="020B0503020204020204" charset="-122"/>
                <a:cs typeface="宋体" panose="02010600030101010101" pitchFamily="2" charset="-122"/>
              </a:defRPr>
            </a:lvl1pPr>
          </a:lstStyle>
          <a:p>
            <a:r>
              <a:rPr lang="zh-CN" altLang="en-US" sz="3200" b="0">
                <a:solidFill>
                  <a:schemeClr val="accent1"/>
                </a:solidFill>
                <a:ea typeface="方正中雅宋_GBK" panose="02000000000000000000" pitchFamily="2" charset="-122"/>
              </a:rPr>
              <a:t>安全消防“四个能力”建设</a:t>
            </a:r>
            <a:endParaRPr lang="zh-CN" altLang="en-US" sz="3200" b="0">
              <a:solidFill>
                <a:schemeClr val="accent1"/>
              </a:solidFill>
              <a:ea typeface="方正中雅宋_GBK" panose="02000000000000000000" pitchFamily="2" charset="-122"/>
            </a:endParaRPr>
          </a:p>
        </p:txBody>
      </p:sp>
      <p:sp>
        <p:nvSpPr>
          <p:cNvPr id="18" name="矩形 17"/>
          <p:cNvSpPr/>
          <p:nvPr/>
        </p:nvSpPr>
        <p:spPr>
          <a:xfrm>
            <a:off x="1513608" y="2104737"/>
            <a:ext cx="5160024" cy="645160"/>
          </a:xfrm>
          <a:prstGeom prst="rect">
            <a:avLst/>
          </a:prstGeom>
        </p:spPr>
        <p:txBody>
          <a:bodyPr wrap="square">
            <a:spAutoFit/>
          </a:bodyPr>
          <a:lstStyle/>
          <a:p>
            <a:pPr algn="just" eaLnBrk="1" hangingPunct="1">
              <a:spcAft>
                <a:spcPts val="0"/>
              </a:spcAft>
            </a:pPr>
            <a:r>
              <a:rPr lang="zh-CN" altLang="en-US" b="1" kern="100">
                <a:solidFill>
                  <a:schemeClr val="accent1"/>
                </a:solidFill>
                <a:latin typeface="+mj-ea"/>
                <a:ea typeface="+mj-ea"/>
                <a:cs typeface="Times New Roman" panose="02020603050405020304" pitchFamily="18" charset="0"/>
              </a:rPr>
              <a:t>发现火灾后，起火部位员工</a:t>
            </a:r>
            <a:r>
              <a:rPr lang="en-US" altLang="zh-CN" b="1" kern="100">
                <a:latin typeface="+mj-ea"/>
                <a:ea typeface="+mj-ea"/>
                <a:cs typeface="Times New Roman" panose="02020603050405020304" pitchFamily="18" charset="0"/>
              </a:rPr>
              <a:t>1</a:t>
            </a:r>
            <a:r>
              <a:rPr lang="zh-CN" altLang="en-US" b="1" kern="100">
                <a:latin typeface="+mj-ea"/>
                <a:ea typeface="+mj-ea"/>
                <a:cs typeface="Times New Roman" panose="02020603050405020304" pitchFamily="18" charset="0"/>
              </a:rPr>
              <a:t>分钟内</a:t>
            </a:r>
            <a:r>
              <a:rPr lang="zh-CN" altLang="en-US" b="1" kern="100">
                <a:solidFill>
                  <a:schemeClr val="accent1"/>
                </a:solidFill>
                <a:latin typeface="+mj-ea"/>
                <a:ea typeface="+mj-ea"/>
                <a:cs typeface="Times New Roman" panose="02020603050405020304" pitchFamily="18" charset="0"/>
              </a:rPr>
              <a:t>形成灭火</a:t>
            </a:r>
            <a:r>
              <a:rPr lang="zh-CN" altLang="en-US" b="1" kern="100">
                <a:latin typeface="+mj-ea"/>
                <a:ea typeface="+mj-ea"/>
                <a:cs typeface="Times New Roman" panose="02020603050405020304" pitchFamily="18" charset="0"/>
              </a:rPr>
              <a:t>第一战斗力量，</a:t>
            </a:r>
            <a:r>
              <a:rPr lang="zh-CN" altLang="en-US" b="1" kern="100">
                <a:solidFill>
                  <a:schemeClr val="accent1"/>
                </a:solidFill>
                <a:latin typeface="+mj-ea"/>
                <a:ea typeface="+mj-ea"/>
                <a:cs typeface="Times New Roman" panose="02020603050405020304" pitchFamily="18" charset="0"/>
              </a:rPr>
              <a:t>掌握“三”原则：</a:t>
            </a:r>
            <a:endParaRPr lang="zh-CN" altLang="en-US" b="1" kern="100">
              <a:solidFill>
                <a:schemeClr val="accent1"/>
              </a:solidFill>
              <a:latin typeface="+mj-ea"/>
              <a:ea typeface="+mj-ea"/>
              <a:cs typeface="Times New Roman" panose="02020603050405020304" pitchFamily="18" charset="0"/>
            </a:endParaRPr>
          </a:p>
        </p:txBody>
      </p:sp>
      <p:sp>
        <p:nvSpPr>
          <p:cNvPr id="19" name="矩形 18"/>
          <p:cNvSpPr/>
          <p:nvPr/>
        </p:nvSpPr>
        <p:spPr>
          <a:xfrm>
            <a:off x="1488098" y="2845451"/>
            <a:ext cx="5153820" cy="829945"/>
          </a:xfrm>
          <a:prstGeom prst="rect">
            <a:avLst/>
          </a:prstGeom>
        </p:spPr>
        <p:txBody>
          <a:bodyPr wrap="square">
            <a:spAutoFit/>
          </a:bodyPr>
          <a:lstStyle/>
          <a:p>
            <a:pPr marL="285750" indent="-285750" algn="just" eaLnBrk="1" hangingPunct="1">
              <a:spcAft>
                <a:spcPts val="0"/>
              </a:spcAft>
              <a:buFont typeface="Wingdings" panose="05000000000000000000" pitchFamily="2" charset="2"/>
              <a:buChar char="l"/>
            </a:pPr>
            <a:r>
              <a:rPr lang="zh-CN" altLang="en-US" sz="1600" kern="100">
                <a:solidFill>
                  <a:schemeClr val="accent1"/>
                </a:solidFill>
                <a:latin typeface="+mj-ea"/>
                <a:ea typeface="+mj-ea"/>
                <a:cs typeface="Times New Roman" panose="02020603050405020304" pitchFamily="18" charset="0"/>
              </a:rPr>
              <a:t>距起火点近的员工负责利用灭火器和室内消火栓灭火</a:t>
            </a:r>
            <a:endParaRPr lang="zh-CN" altLang="en-US" sz="1600" kern="100">
              <a:solidFill>
                <a:schemeClr val="accent1"/>
              </a:solidFill>
              <a:latin typeface="+mj-ea"/>
              <a:ea typeface="+mj-ea"/>
              <a:cs typeface="Times New Roman" panose="02020603050405020304" pitchFamily="18" charset="0"/>
            </a:endParaRPr>
          </a:p>
          <a:p>
            <a:pPr marL="285750" indent="-285750" algn="just" eaLnBrk="1" hangingPunct="1">
              <a:spcAft>
                <a:spcPts val="0"/>
              </a:spcAft>
              <a:buFont typeface="Wingdings" panose="05000000000000000000" pitchFamily="2" charset="2"/>
              <a:buChar char="l"/>
            </a:pPr>
            <a:r>
              <a:rPr lang="zh-CN" altLang="en-US" sz="1600" kern="100">
                <a:solidFill>
                  <a:schemeClr val="accent1"/>
                </a:solidFill>
                <a:latin typeface="+mj-ea"/>
                <a:ea typeface="+mj-ea"/>
                <a:cs typeface="Times New Roman" panose="02020603050405020304" pitchFamily="18" charset="0"/>
              </a:rPr>
              <a:t>距电话或火灾报警点近的员工负责报警</a:t>
            </a:r>
            <a:endParaRPr lang="zh-CN" altLang="en-US" sz="1600" kern="100">
              <a:solidFill>
                <a:schemeClr val="accent1"/>
              </a:solidFill>
              <a:latin typeface="+mj-ea"/>
              <a:ea typeface="+mj-ea"/>
              <a:cs typeface="Times New Roman" panose="02020603050405020304" pitchFamily="18" charset="0"/>
            </a:endParaRPr>
          </a:p>
          <a:p>
            <a:pPr marL="285750" indent="-285750" algn="just" eaLnBrk="1" hangingPunct="1">
              <a:spcAft>
                <a:spcPts val="0"/>
              </a:spcAft>
              <a:buFont typeface="Wingdings" panose="05000000000000000000" pitchFamily="2" charset="2"/>
              <a:buChar char="l"/>
            </a:pPr>
            <a:r>
              <a:rPr lang="zh-CN" altLang="en-US" sz="1600" kern="100">
                <a:solidFill>
                  <a:schemeClr val="accent1"/>
                </a:solidFill>
                <a:latin typeface="+mj-ea"/>
                <a:ea typeface="+mj-ea"/>
                <a:cs typeface="Times New Roman" panose="02020603050405020304" pitchFamily="18" charset="0"/>
              </a:rPr>
              <a:t>距安全通道或出口近的员工负责引导人员疏散</a:t>
            </a:r>
            <a:endParaRPr lang="zh-CN" altLang="en-US" sz="1600" kern="100">
              <a:solidFill>
                <a:schemeClr val="accent1"/>
              </a:solidFill>
              <a:latin typeface="+mj-ea"/>
              <a:ea typeface="+mj-ea"/>
              <a:cs typeface="Times New Roman" panose="02020603050405020304" pitchFamily="18" charset="0"/>
            </a:endParaRPr>
          </a:p>
        </p:txBody>
      </p:sp>
      <p:sp>
        <p:nvSpPr>
          <p:cNvPr id="20" name="矩形 19"/>
          <p:cNvSpPr/>
          <p:nvPr/>
        </p:nvSpPr>
        <p:spPr>
          <a:xfrm>
            <a:off x="1513608" y="4031173"/>
            <a:ext cx="5160024" cy="368300"/>
          </a:xfrm>
          <a:prstGeom prst="rect">
            <a:avLst/>
          </a:prstGeom>
        </p:spPr>
        <p:txBody>
          <a:bodyPr wrap="square">
            <a:spAutoFit/>
          </a:bodyPr>
          <a:lstStyle/>
          <a:p>
            <a:pPr algn="just" eaLnBrk="1" hangingPunct="1">
              <a:spcAft>
                <a:spcPts val="0"/>
              </a:spcAft>
            </a:pPr>
            <a:r>
              <a:rPr lang="zh-CN" altLang="en-US" b="1" kern="100">
                <a:solidFill>
                  <a:schemeClr val="accent1"/>
                </a:solidFill>
                <a:latin typeface="+mj-ea"/>
                <a:ea typeface="+mj-ea"/>
                <a:cs typeface="Times New Roman" panose="02020603050405020304" pitchFamily="18" charset="0"/>
              </a:rPr>
              <a:t>火灾确认后，单位</a:t>
            </a:r>
            <a:r>
              <a:rPr lang="en-US" altLang="zh-CN" b="1" kern="100">
                <a:latin typeface="+mj-ea"/>
                <a:ea typeface="+mj-ea"/>
                <a:cs typeface="Times New Roman" panose="02020603050405020304" pitchFamily="18" charset="0"/>
              </a:rPr>
              <a:t>3</a:t>
            </a:r>
            <a:r>
              <a:rPr lang="zh-CN" altLang="en-US" b="1" kern="100">
                <a:latin typeface="+mj-ea"/>
                <a:ea typeface="+mj-ea"/>
                <a:cs typeface="Times New Roman" panose="02020603050405020304" pitchFamily="18" charset="0"/>
              </a:rPr>
              <a:t>分钟</a:t>
            </a:r>
            <a:r>
              <a:rPr lang="zh-CN" altLang="en-US" b="1" kern="100">
                <a:solidFill>
                  <a:schemeClr val="accent1"/>
                </a:solidFill>
                <a:latin typeface="+mj-ea"/>
                <a:ea typeface="+mj-ea"/>
                <a:cs typeface="Times New Roman" panose="02020603050405020304" pitchFamily="18" charset="0"/>
              </a:rPr>
              <a:t>内形成灭火</a:t>
            </a:r>
            <a:r>
              <a:rPr lang="zh-CN" altLang="en-US" b="1" kern="100">
                <a:latin typeface="+mj-ea"/>
                <a:ea typeface="+mj-ea"/>
                <a:cs typeface="Times New Roman" panose="02020603050405020304" pitchFamily="18" charset="0"/>
              </a:rPr>
              <a:t>第二战斗力量</a:t>
            </a:r>
            <a:endParaRPr lang="zh-CN" altLang="en-US" b="1" kern="100">
              <a:latin typeface="+mj-ea"/>
              <a:ea typeface="+mj-ea"/>
              <a:cs typeface="Times New Roman" panose="02020603050405020304" pitchFamily="18" charset="0"/>
            </a:endParaRPr>
          </a:p>
        </p:txBody>
      </p:sp>
      <p:sp>
        <p:nvSpPr>
          <p:cNvPr id="21" name="矩形 20"/>
          <p:cNvSpPr/>
          <p:nvPr/>
        </p:nvSpPr>
        <p:spPr>
          <a:xfrm>
            <a:off x="1488099" y="4468006"/>
            <a:ext cx="5150912" cy="1568450"/>
          </a:xfrm>
          <a:prstGeom prst="rect">
            <a:avLst/>
          </a:prstGeom>
        </p:spPr>
        <p:txBody>
          <a:bodyPr wrap="square">
            <a:spAutoFit/>
          </a:bodyPr>
          <a:lstStyle/>
          <a:p>
            <a:pPr marL="285750" indent="-285750" algn="just" eaLnBrk="1" hangingPunct="1">
              <a:spcAft>
                <a:spcPts val="0"/>
              </a:spcAft>
              <a:buFont typeface="Wingdings" panose="05000000000000000000" pitchFamily="2" charset="2"/>
              <a:buChar char="l"/>
            </a:pPr>
            <a:r>
              <a:rPr lang="zh-CN" altLang="en-US" sz="1600" kern="100">
                <a:solidFill>
                  <a:schemeClr val="accent1"/>
                </a:solidFill>
                <a:latin typeface="+mj-ea"/>
                <a:ea typeface="+mj-ea"/>
                <a:cs typeface="Times New Roman" panose="02020603050405020304" pitchFamily="18" charset="0"/>
              </a:rPr>
              <a:t>通讯联络组</a:t>
            </a:r>
            <a:r>
              <a:rPr lang="en-US" altLang="zh-CN" sz="1600" kern="100">
                <a:solidFill>
                  <a:schemeClr val="accent1"/>
                </a:solidFill>
                <a:latin typeface="+mj-ea"/>
                <a:ea typeface="+mj-ea"/>
                <a:cs typeface="Times New Roman" panose="02020603050405020304" pitchFamily="18" charset="0"/>
              </a:rPr>
              <a:t>——</a:t>
            </a:r>
            <a:r>
              <a:rPr lang="zh-CN" altLang="en-US" sz="1600" kern="100">
                <a:solidFill>
                  <a:schemeClr val="accent1"/>
                </a:solidFill>
                <a:latin typeface="+mj-ea"/>
                <a:ea typeface="+mj-ea"/>
                <a:cs typeface="Times New Roman" panose="02020603050405020304" pitchFamily="18" charset="0"/>
              </a:rPr>
              <a:t>通知员工赶赴火场，消防队报警、保障火场通讯联络</a:t>
            </a:r>
            <a:endParaRPr lang="zh-CN" altLang="en-US" sz="1600" kern="100">
              <a:solidFill>
                <a:schemeClr val="accent1"/>
              </a:solidFill>
              <a:latin typeface="+mj-ea"/>
              <a:ea typeface="+mj-ea"/>
              <a:cs typeface="Times New Roman" panose="02020603050405020304" pitchFamily="18" charset="0"/>
            </a:endParaRPr>
          </a:p>
          <a:p>
            <a:pPr marL="285750" indent="-285750" algn="just" eaLnBrk="1" hangingPunct="1">
              <a:spcAft>
                <a:spcPts val="0"/>
              </a:spcAft>
              <a:buFont typeface="Wingdings" panose="05000000000000000000" pitchFamily="2" charset="2"/>
              <a:buChar char="l"/>
            </a:pPr>
            <a:r>
              <a:rPr lang="zh-CN" altLang="en-US" sz="1600" kern="100">
                <a:solidFill>
                  <a:schemeClr val="accent1"/>
                </a:solidFill>
                <a:latin typeface="+mj-ea"/>
                <a:ea typeface="+mj-ea"/>
                <a:cs typeface="Times New Roman" panose="02020603050405020304" pitchFamily="18" charset="0"/>
              </a:rPr>
              <a:t>灭火行动组</a:t>
            </a:r>
            <a:r>
              <a:rPr lang="en-US" altLang="zh-CN" sz="1600" kern="100">
                <a:solidFill>
                  <a:schemeClr val="accent1"/>
                </a:solidFill>
                <a:latin typeface="+mj-ea"/>
                <a:ea typeface="+mj-ea"/>
                <a:cs typeface="Times New Roman" panose="02020603050405020304" pitchFamily="18" charset="0"/>
              </a:rPr>
              <a:t>——</a:t>
            </a:r>
            <a:r>
              <a:rPr lang="zh-CN" altLang="en-US" sz="1600" kern="100">
                <a:solidFill>
                  <a:schemeClr val="accent1"/>
                </a:solidFill>
                <a:latin typeface="+mj-ea"/>
                <a:ea typeface="+mj-ea"/>
                <a:cs typeface="Times New Roman" panose="02020603050405020304" pitchFamily="18" charset="0"/>
              </a:rPr>
              <a:t>利用本单位消防器材设备灭火</a:t>
            </a:r>
            <a:endParaRPr lang="zh-CN" altLang="en-US" sz="1600" kern="100">
              <a:solidFill>
                <a:schemeClr val="accent1"/>
              </a:solidFill>
              <a:latin typeface="+mj-ea"/>
              <a:ea typeface="+mj-ea"/>
              <a:cs typeface="Times New Roman" panose="02020603050405020304" pitchFamily="18" charset="0"/>
            </a:endParaRPr>
          </a:p>
          <a:p>
            <a:pPr marL="285750" indent="-285750" algn="just" eaLnBrk="1" hangingPunct="1">
              <a:spcAft>
                <a:spcPts val="0"/>
              </a:spcAft>
              <a:buFont typeface="Wingdings" panose="05000000000000000000" pitchFamily="2" charset="2"/>
              <a:buChar char="l"/>
            </a:pPr>
            <a:r>
              <a:rPr lang="zh-CN" altLang="en-US" sz="1600" kern="100">
                <a:solidFill>
                  <a:schemeClr val="accent1"/>
                </a:solidFill>
                <a:latin typeface="+mj-ea"/>
                <a:ea typeface="+mj-ea"/>
                <a:cs typeface="Times New Roman" panose="02020603050405020304" pitchFamily="18" charset="0"/>
              </a:rPr>
              <a:t>疏散引导组</a:t>
            </a:r>
            <a:r>
              <a:rPr lang="en-US" altLang="zh-CN" sz="1600" kern="100">
                <a:solidFill>
                  <a:schemeClr val="accent1"/>
                </a:solidFill>
                <a:latin typeface="+mj-ea"/>
                <a:ea typeface="+mj-ea"/>
                <a:cs typeface="Times New Roman" panose="02020603050405020304" pitchFamily="18" charset="0"/>
              </a:rPr>
              <a:t>——</a:t>
            </a:r>
            <a:r>
              <a:rPr lang="zh-CN" altLang="en-US" sz="1600" kern="100">
                <a:solidFill>
                  <a:schemeClr val="accent1"/>
                </a:solidFill>
                <a:latin typeface="+mj-ea"/>
                <a:ea typeface="+mj-ea"/>
                <a:cs typeface="Times New Roman" panose="02020603050405020304" pitchFamily="18" charset="0"/>
              </a:rPr>
              <a:t>组织引导现场人员有序疏散</a:t>
            </a:r>
            <a:endParaRPr lang="zh-CN" altLang="en-US" sz="1600" kern="100">
              <a:solidFill>
                <a:schemeClr val="accent1"/>
              </a:solidFill>
              <a:latin typeface="+mj-ea"/>
              <a:ea typeface="+mj-ea"/>
              <a:cs typeface="Times New Roman" panose="02020603050405020304" pitchFamily="18" charset="0"/>
            </a:endParaRPr>
          </a:p>
          <a:p>
            <a:pPr marL="285750" indent="-285750" algn="just" eaLnBrk="1" hangingPunct="1">
              <a:spcAft>
                <a:spcPts val="0"/>
              </a:spcAft>
              <a:buFont typeface="Wingdings" panose="05000000000000000000" pitchFamily="2" charset="2"/>
              <a:buChar char="l"/>
            </a:pPr>
            <a:r>
              <a:rPr lang="zh-CN" altLang="en-US" sz="1600" kern="100">
                <a:solidFill>
                  <a:schemeClr val="accent1"/>
                </a:solidFill>
                <a:latin typeface="+mj-ea"/>
                <a:ea typeface="+mj-ea"/>
                <a:cs typeface="Times New Roman" panose="02020603050405020304" pitchFamily="18" charset="0"/>
              </a:rPr>
              <a:t>安全维护组</a:t>
            </a:r>
            <a:r>
              <a:rPr lang="en-US" altLang="zh-CN" sz="1600" kern="100">
                <a:solidFill>
                  <a:schemeClr val="accent1"/>
                </a:solidFill>
                <a:latin typeface="+mj-ea"/>
                <a:ea typeface="+mj-ea"/>
                <a:cs typeface="Times New Roman" panose="02020603050405020304" pitchFamily="18" charset="0"/>
              </a:rPr>
              <a:t>——</a:t>
            </a:r>
            <a:r>
              <a:rPr lang="zh-CN" altLang="en-US" sz="1600" kern="100">
                <a:solidFill>
                  <a:schemeClr val="accent1"/>
                </a:solidFill>
                <a:latin typeface="+mj-ea"/>
                <a:ea typeface="+mj-ea"/>
                <a:cs typeface="Times New Roman" panose="02020603050405020304" pitchFamily="18" charset="0"/>
              </a:rPr>
              <a:t>抢救护送受伤人员</a:t>
            </a:r>
            <a:endParaRPr lang="zh-CN" altLang="en-US" sz="1600" kern="100">
              <a:solidFill>
                <a:schemeClr val="accent1"/>
              </a:solidFill>
              <a:latin typeface="+mj-ea"/>
              <a:ea typeface="+mj-ea"/>
              <a:cs typeface="Times New Roman" panose="02020603050405020304" pitchFamily="18" charset="0"/>
            </a:endParaRPr>
          </a:p>
          <a:p>
            <a:pPr marL="285750" indent="-285750" algn="just" eaLnBrk="1" hangingPunct="1">
              <a:spcAft>
                <a:spcPts val="0"/>
              </a:spcAft>
              <a:buFont typeface="Wingdings" panose="05000000000000000000" pitchFamily="2" charset="2"/>
              <a:buChar char="l"/>
            </a:pPr>
            <a:r>
              <a:rPr lang="zh-CN" altLang="en-US" sz="1600" kern="100">
                <a:solidFill>
                  <a:schemeClr val="accent1"/>
                </a:solidFill>
                <a:latin typeface="+mj-ea"/>
                <a:ea typeface="+mj-ea"/>
                <a:cs typeface="Times New Roman" panose="02020603050405020304" pitchFamily="18" charset="0"/>
              </a:rPr>
              <a:t>现场警戒组</a:t>
            </a:r>
            <a:r>
              <a:rPr lang="en-US" altLang="zh-CN" sz="1600" kern="100">
                <a:solidFill>
                  <a:schemeClr val="accent1"/>
                </a:solidFill>
                <a:latin typeface="+mj-ea"/>
                <a:ea typeface="+mj-ea"/>
                <a:cs typeface="Times New Roman" panose="02020603050405020304" pitchFamily="18" charset="0"/>
              </a:rPr>
              <a:t>——</a:t>
            </a:r>
            <a:r>
              <a:rPr lang="zh-CN" altLang="en-US" sz="1600" kern="100">
                <a:solidFill>
                  <a:schemeClr val="accent1"/>
                </a:solidFill>
                <a:latin typeface="+mj-ea"/>
                <a:ea typeface="+mj-ea"/>
                <a:cs typeface="Times New Roman" panose="02020603050405020304" pitchFamily="18" charset="0"/>
              </a:rPr>
              <a:t>维持火场秩序</a:t>
            </a:r>
            <a:endParaRPr lang="zh-CN" altLang="en-US" sz="1600" kern="100">
              <a:solidFill>
                <a:schemeClr val="accent1"/>
              </a:solidFill>
              <a:latin typeface="+mj-ea"/>
              <a:ea typeface="+mj-ea"/>
              <a:cs typeface="Times New Roman" panose="02020603050405020304" pitchFamily="18" charset="0"/>
            </a:endParaRPr>
          </a:p>
        </p:txBody>
      </p:sp>
      <p:pic>
        <p:nvPicPr>
          <p:cNvPr id="22" name="图片 21"/>
          <p:cNvPicPr>
            <a:picLocks noChangeAspect="1"/>
          </p:cNvPicPr>
          <p:nvPr/>
        </p:nvPicPr>
        <p:blipFill>
          <a:blip r:embed="rId1" cstate="email"/>
          <a:stretch>
            <a:fillRect/>
          </a:stretch>
        </p:blipFill>
        <p:spPr>
          <a:xfrm>
            <a:off x="6791345" y="2438525"/>
            <a:ext cx="4688066" cy="3553225"/>
          </a:xfrm>
          <a:prstGeom prst="rect">
            <a:avLst/>
          </a:prstGeom>
        </p:spPr>
      </p:pic>
      <p:sp>
        <p:nvSpPr>
          <p:cNvPr id="23" name="箭头: 五边形 22"/>
          <p:cNvSpPr/>
          <p:nvPr/>
        </p:nvSpPr>
        <p:spPr bwMode="auto">
          <a:xfrm>
            <a:off x="1312771" y="1348977"/>
            <a:ext cx="4849204" cy="507679"/>
          </a:xfrm>
          <a:prstGeom prst="homePlate">
            <a:avLst/>
          </a:prstGeom>
          <a:gradFill>
            <a:gsLst>
              <a:gs pos="0">
                <a:schemeClr val="tx1"/>
              </a:gs>
              <a:gs pos="48000">
                <a:schemeClr val="accent2">
                  <a:lumMod val="97000"/>
                  <a:lumOff val="3000"/>
                </a:schemeClr>
              </a:gs>
              <a:gs pos="100000">
                <a:schemeClr val="accent2">
                  <a:lumMod val="60000"/>
                  <a:lumOff val="40000"/>
                </a:schemeClr>
              </a:gs>
            </a:gsLst>
            <a:lin ang="16200000" scaled="1"/>
          </a:gradFill>
          <a:ln w="19050">
            <a:solidFill>
              <a:schemeClr val="bg2"/>
            </a:solidFill>
            <a:round/>
          </a:ln>
          <a:effectLst>
            <a:outerShdw blurRad="63500" sx="102000" sy="102000" algn="ctr" rotWithShape="0">
              <a:prstClr val="black">
                <a:alpha val="40000"/>
              </a:prstClr>
            </a:outerShdw>
          </a:effectLst>
        </p:spPr>
        <p:txBody>
          <a:bodyPr rot="0" spcFirstLastPara="0" vertOverflow="overflow" horzOverflow="overflow" vert="horz" wrap="square" lIns="91406" tIns="45703" rIns="91406" bIns="45703" numCol="1" spcCol="0" rtlCol="0" fromWordArt="0" anchor="t" anchorCtr="0" forceAA="0" compatLnSpc="1">
            <a:noAutofit/>
          </a:bodyPr>
          <a:lstStyle/>
          <a:p>
            <a:endParaRPr lang="zh-CN" altLang="en-US">
              <a:latin typeface="+mn-lt"/>
              <a:ea typeface="+mn-ea"/>
              <a:cs typeface="+mn-ea"/>
            </a:endParaRPr>
          </a:p>
        </p:txBody>
      </p:sp>
      <p:sp>
        <p:nvSpPr>
          <p:cNvPr id="24" name="矩形 23"/>
          <p:cNvSpPr/>
          <p:nvPr/>
        </p:nvSpPr>
        <p:spPr>
          <a:xfrm>
            <a:off x="1944110" y="1385189"/>
            <a:ext cx="2722830" cy="398780"/>
          </a:xfrm>
          <a:prstGeom prst="rect">
            <a:avLst/>
          </a:prstGeom>
        </p:spPr>
        <p:txBody>
          <a:bodyPr wrap="square">
            <a:spAutoFit/>
          </a:bodyPr>
          <a:lstStyle/>
          <a:p>
            <a:pPr algn="just" eaLnBrk="1" hangingPunct="1">
              <a:spcAft>
                <a:spcPts val="0"/>
              </a:spcAft>
            </a:pPr>
            <a:r>
              <a:rPr lang="zh-CN" altLang="en-US" sz="2000" b="1" kern="100">
                <a:solidFill>
                  <a:srgbClr val="FFFF00"/>
                </a:solidFill>
                <a:latin typeface="+mj-ea"/>
                <a:ea typeface="+mj-ea"/>
                <a:cs typeface="Times New Roman" panose="02020603050405020304" pitchFamily="18" charset="0"/>
              </a:rPr>
              <a:t>扑救初期火灾能力</a:t>
            </a:r>
            <a:endParaRPr lang="zh-CN" altLang="en-US" sz="2000" b="1" kern="100">
              <a:solidFill>
                <a:srgbClr val="FFFF00"/>
              </a:solidFill>
              <a:latin typeface="+mj-ea"/>
              <a:ea typeface="+mj-ea"/>
              <a:cs typeface="Times New Roman" panose="02020603050405020304" pitchFamily="18" charset="0"/>
            </a:endParaRPr>
          </a:p>
        </p:txBody>
      </p:sp>
      <p:grpSp>
        <p:nvGrpSpPr>
          <p:cNvPr id="25" name="组合 24"/>
          <p:cNvGrpSpPr/>
          <p:nvPr/>
        </p:nvGrpSpPr>
        <p:grpSpPr>
          <a:xfrm>
            <a:off x="939550" y="966645"/>
            <a:ext cx="1097098" cy="1015088"/>
            <a:chOff x="939893" y="965747"/>
            <a:chExt cx="1097498" cy="1015458"/>
          </a:xfrm>
        </p:grpSpPr>
        <p:sp>
          <p:nvSpPr>
            <p:cNvPr id="26" name="Freeform 5"/>
            <p:cNvSpPr/>
            <p:nvPr/>
          </p:nvSpPr>
          <p:spPr bwMode="auto">
            <a:xfrm>
              <a:off x="939893" y="965747"/>
              <a:ext cx="1097498" cy="1015458"/>
            </a:xfrm>
            <a:custGeom>
              <a:avLst/>
              <a:gdLst>
                <a:gd name="T0" fmla="*/ 3260 w 3275"/>
                <a:gd name="T1" fmla="*/ 389 h 2630"/>
                <a:gd name="T2" fmla="*/ 3255 w 3275"/>
                <a:gd name="T3" fmla="*/ 393 h 2630"/>
                <a:gd name="T4" fmla="*/ 3219 w 3275"/>
                <a:gd name="T5" fmla="*/ 425 h 2630"/>
                <a:gd name="T6" fmla="*/ 3014 w 3275"/>
                <a:gd name="T7" fmla="*/ 745 h 2630"/>
                <a:gd name="T8" fmla="*/ 2640 w 3275"/>
                <a:gd name="T9" fmla="*/ 616 h 2630"/>
                <a:gd name="T10" fmla="*/ 2684 w 3275"/>
                <a:gd name="T11" fmla="*/ 576 h 2630"/>
                <a:gd name="T12" fmla="*/ 2997 w 3275"/>
                <a:gd name="T13" fmla="*/ 406 h 2630"/>
                <a:gd name="T14" fmla="*/ 2870 w 3275"/>
                <a:gd name="T15" fmla="*/ 491 h 2630"/>
                <a:gd name="T16" fmla="*/ 2740 w 3275"/>
                <a:gd name="T17" fmla="*/ 428 h 2630"/>
                <a:gd name="T18" fmla="*/ 2786 w 3275"/>
                <a:gd name="T19" fmla="*/ 339 h 2630"/>
                <a:gd name="T20" fmla="*/ 2421 w 3275"/>
                <a:gd name="T21" fmla="*/ 533 h 2630"/>
                <a:gd name="T22" fmla="*/ 2224 w 3275"/>
                <a:gd name="T23" fmla="*/ 125 h 2630"/>
                <a:gd name="T24" fmla="*/ 2388 w 3275"/>
                <a:gd name="T25" fmla="*/ 34 h 2630"/>
                <a:gd name="T26" fmla="*/ 2388 w 3275"/>
                <a:gd name="T27" fmla="*/ 17 h 2630"/>
                <a:gd name="T28" fmla="*/ 2114 w 3275"/>
                <a:gd name="T29" fmla="*/ 73 h 2630"/>
                <a:gd name="T30" fmla="*/ 1933 w 3275"/>
                <a:gd name="T31" fmla="*/ 214 h 2630"/>
                <a:gd name="T32" fmla="*/ 1793 w 3275"/>
                <a:gd name="T33" fmla="*/ 404 h 2630"/>
                <a:gd name="T34" fmla="*/ 1414 w 3275"/>
                <a:gd name="T35" fmla="*/ 441 h 2630"/>
                <a:gd name="T36" fmla="*/ 1544 w 3275"/>
                <a:gd name="T37" fmla="*/ 20 h 2630"/>
                <a:gd name="T38" fmla="*/ 1549 w 3275"/>
                <a:gd name="T39" fmla="*/ 0 h 2630"/>
                <a:gd name="T40" fmla="*/ 1282 w 3275"/>
                <a:gd name="T41" fmla="*/ 317 h 2630"/>
                <a:gd name="T42" fmla="*/ 1141 w 3275"/>
                <a:gd name="T43" fmla="*/ 752 h 2630"/>
                <a:gd name="T44" fmla="*/ 897 w 3275"/>
                <a:gd name="T45" fmla="*/ 889 h 2630"/>
                <a:gd name="T46" fmla="*/ 787 w 3275"/>
                <a:gd name="T47" fmla="*/ 821 h 2630"/>
                <a:gd name="T48" fmla="*/ 991 w 3275"/>
                <a:gd name="T49" fmla="*/ 550 h 2630"/>
                <a:gd name="T50" fmla="*/ 845 w 3275"/>
                <a:gd name="T51" fmla="*/ 583 h 2630"/>
                <a:gd name="T52" fmla="*/ 427 w 3275"/>
                <a:gd name="T53" fmla="*/ 1036 h 2630"/>
                <a:gd name="T54" fmla="*/ 384 w 3275"/>
                <a:gd name="T55" fmla="*/ 1171 h 2630"/>
                <a:gd name="T56" fmla="*/ 254 w 3275"/>
                <a:gd name="T57" fmla="*/ 1211 h 2630"/>
                <a:gd name="T58" fmla="*/ 220 w 3275"/>
                <a:gd name="T59" fmla="*/ 864 h 2630"/>
                <a:gd name="T60" fmla="*/ 262 w 3275"/>
                <a:gd name="T61" fmla="*/ 931 h 2630"/>
                <a:gd name="T62" fmla="*/ 113 w 3275"/>
                <a:gd name="T63" fmla="*/ 1205 h 2630"/>
                <a:gd name="T64" fmla="*/ 0 w 3275"/>
                <a:gd name="T65" fmla="*/ 1609 h 2630"/>
                <a:gd name="T66" fmla="*/ 121 w 3275"/>
                <a:gd name="T67" fmla="*/ 1945 h 2630"/>
                <a:gd name="T68" fmla="*/ 205 w 3275"/>
                <a:gd name="T69" fmla="*/ 2089 h 2630"/>
                <a:gd name="T70" fmla="*/ 311 w 3275"/>
                <a:gd name="T71" fmla="*/ 2204 h 2630"/>
                <a:gd name="T72" fmla="*/ 1480 w 3275"/>
                <a:gd name="T73" fmla="*/ 2405 h 2630"/>
                <a:gd name="T74" fmla="*/ 2980 w 3275"/>
                <a:gd name="T75" fmla="*/ 1058 h 2630"/>
                <a:gd name="T76" fmla="*/ 3217 w 3275"/>
                <a:gd name="T77" fmla="*/ 584 h 2630"/>
                <a:gd name="T78" fmla="*/ 3245 w 3275"/>
                <a:gd name="T79" fmla="*/ 434 h 2630"/>
                <a:gd name="T80" fmla="*/ 3257 w 3275"/>
                <a:gd name="T81" fmla="*/ 412 h 2630"/>
                <a:gd name="T82" fmla="*/ 3260 w 3275"/>
                <a:gd name="T83" fmla="*/ 389 h 2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75" h="2630">
                  <a:moveTo>
                    <a:pt x="3260" y="389"/>
                  </a:moveTo>
                  <a:cubicBezTo>
                    <a:pt x="3258" y="391"/>
                    <a:pt x="3256" y="393"/>
                    <a:pt x="3255" y="393"/>
                  </a:cubicBezTo>
                  <a:lnTo>
                    <a:pt x="3219" y="425"/>
                  </a:lnTo>
                  <a:cubicBezTo>
                    <a:pt x="3135" y="508"/>
                    <a:pt x="3172" y="632"/>
                    <a:pt x="3014" y="745"/>
                  </a:cubicBezTo>
                  <a:cubicBezTo>
                    <a:pt x="2793" y="904"/>
                    <a:pt x="2554" y="778"/>
                    <a:pt x="2640" y="616"/>
                  </a:cubicBezTo>
                  <a:cubicBezTo>
                    <a:pt x="2651" y="595"/>
                    <a:pt x="2665" y="587"/>
                    <a:pt x="2684" y="576"/>
                  </a:cubicBezTo>
                  <a:cubicBezTo>
                    <a:pt x="2817" y="498"/>
                    <a:pt x="2951" y="603"/>
                    <a:pt x="2997" y="406"/>
                  </a:cubicBezTo>
                  <a:cubicBezTo>
                    <a:pt x="2959" y="432"/>
                    <a:pt x="2928" y="491"/>
                    <a:pt x="2870" y="491"/>
                  </a:cubicBezTo>
                  <a:cubicBezTo>
                    <a:pt x="2829" y="491"/>
                    <a:pt x="2754" y="497"/>
                    <a:pt x="2740" y="428"/>
                  </a:cubicBezTo>
                  <a:cubicBezTo>
                    <a:pt x="2731" y="381"/>
                    <a:pt x="2766" y="368"/>
                    <a:pt x="2786" y="339"/>
                  </a:cubicBezTo>
                  <a:cubicBezTo>
                    <a:pt x="2594" y="339"/>
                    <a:pt x="2578" y="533"/>
                    <a:pt x="2421" y="533"/>
                  </a:cubicBezTo>
                  <a:cubicBezTo>
                    <a:pt x="2153" y="533"/>
                    <a:pt x="2062" y="292"/>
                    <a:pt x="2224" y="125"/>
                  </a:cubicBezTo>
                  <a:cubicBezTo>
                    <a:pt x="2265" y="83"/>
                    <a:pt x="2310" y="36"/>
                    <a:pt x="2388" y="34"/>
                  </a:cubicBezTo>
                  <a:lnTo>
                    <a:pt x="2388" y="17"/>
                  </a:lnTo>
                  <a:cubicBezTo>
                    <a:pt x="2264" y="17"/>
                    <a:pt x="2199" y="31"/>
                    <a:pt x="2114" y="73"/>
                  </a:cubicBezTo>
                  <a:cubicBezTo>
                    <a:pt x="2045" y="108"/>
                    <a:pt x="1980" y="159"/>
                    <a:pt x="1933" y="214"/>
                  </a:cubicBezTo>
                  <a:cubicBezTo>
                    <a:pt x="1882" y="274"/>
                    <a:pt x="1844" y="349"/>
                    <a:pt x="1793" y="404"/>
                  </a:cubicBezTo>
                  <a:cubicBezTo>
                    <a:pt x="1681" y="524"/>
                    <a:pt x="1520" y="588"/>
                    <a:pt x="1414" y="441"/>
                  </a:cubicBezTo>
                  <a:cubicBezTo>
                    <a:pt x="1313" y="301"/>
                    <a:pt x="1446" y="121"/>
                    <a:pt x="1544" y="20"/>
                  </a:cubicBezTo>
                  <a:cubicBezTo>
                    <a:pt x="1557" y="6"/>
                    <a:pt x="1568" y="13"/>
                    <a:pt x="1549" y="0"/>
                  </a:cubicBezTo>
                  <a:cubicBezTo>
                    <a:pt x="1447" y="89"/>
                    <a:pt x="1335" y="184"/>
                    <a:pt x="1282" y="317"/>
                  </a:cubicBezTo>
                  <a:cubicBezTo>
                    <a:pt x="1200" y="521"/>
                    <a:pt x="1285" y="610"/>
                    <a:pt x="1141" y="752"/>
                  </a:cubicBezTo>
                  <a:cubicBezTo>
                    <a:pt x="1101" y="791"/>
                    <a:pt x="967" y="889"/>
                    <a:pt x="897" y="889"/>
                  </a:cubicBezTo>
                  <a:cubicBezTo>
                    <a:pt x="842" y="889"/>
                    <a:pt x="787" y="866"/>
                    <a:pt x="787" y="821"/>
                  </a:cubicBezTo>
                  <a:cubicBezTo>
                    <a:pt x="787" y="624"/>
                    <a:pt x="935" y="633"/>
                    <a:pt x="991" y="550"/>
                  </a:cubicBezTo>
                  <a:cubicBezTo>
                    <a:pt x="941" y="562"/>
                    <a:pt x="891" y="569"/>
                    <a:pt x="845" y="583"/>
                  </a:cubicBezTo>
                  <a:cubicBezTo>
                    <a:pt x="625" y="650"/>
                    <a:pt x="489" y="816"/>
                    <a:pt x="427" y="1036"/>
                  </a:cubicBezTo>
                  <a:cubicBezTo>
                    <a:pt x="413" y="1086"/>
                    <a:pt x="406" y="1131"/>
                    <a:pt x="384" y="1171"/>
                  </a:cubicBezTo>
                  <a:cubicBezTo>
                    <a:pt x="333" y="1264"/>
                    <a:pt x="254" y="1259"/>
                    <a:pt x="254" y="1211"/>
                  </a:cubicBezTo>
                  <a:cubicBezTo>
                    <a:pt x="254" y="1062"/>
                    <a:pt x="425" y="864"/>
                    <a:pt x="220" y="864"/>
                  </a:cubicBezTo>
                  <a:cubicBezTo>
                    <a:pt x="230" y="879"/>
                    <a:pt x="262" y="912"/>
                    <a:pt x="262" y="931"/>
                  </a:cubicBezTo>
                  <a:cubicBezTo>
                    <a:pt x="262" y="1059"/>
                    <a:pt x="175" y="1125"/>
                    <a:pt x="113" y="1205"/>
                  </a:cubicBezTo>
                  <a:cubicBezTo>
                    <a:pt x="19" y="1325"/>
                    <a:pt x="0" y="1457"/>
                    <a:pt x="0" y="1609"/>
                  </a:cubicBezTo>
                  <a:cubicBezTo>
                    <a:pt x="0" y="1659"/>
                    <a:pt x="98" y="1897"/>
                    <a:pt x="121" y="1945"/>
                  </a:cubicBezTo>
                  <a:cubicBezTo>
                    <a:pt x="148" y="1998"/>
                    <a:pt x="172" y="2043"/>
                    <a:pt x="205" y="2089"/>
                  </a:cubicBezTo>
                  <a:lnTo>
                    <a:pt x="311" y="2204"/>
                  </a:lnTo>
                  <a:cubicBezTo>
                    <a:pt x="833" y="2630"/>
                    <a:pt x="989" y="2403"/>
                    <a:pt x="1480" y="2405"/>
                  </a:cubicBezTo>
                  <a:cubicBezTo>
                    <a:pt x="2228" y="2435"/>
                    <a:pt x="2627" y="1281"/>
                    <a:pt x="2980" y="1058"/>
                  </a:cubicBezTo>
                  <a:cubicBezTo>
                    <a:pt x="2993" y="1009"/>
                    <a:pt x="3211" y="860"/>
                    <a:pt x="3217" y="584"/>
                  </a:cubicBezTo>
                  <a:cubicBezTo>
                    <a:pt x="3219" y="527"/>
                    <a:pt x="3222" y="482"/>
                    <a:pt x="3245" y="434"/>
                  </a:cubicBezTo>
                  <a:cubicBezTo>
                    <a:pt x="3248" y="429"/>
                    <a:pt x="3254" y="418"/>
                    <a:pt x="3257" y="412"/>
                  </a:cubicBezTo>
                  <a:cubicBezTo>
                    <a:pt x="3269" y="394"/>
                    <a:pt x="3275" y="402"/>
                    <a:pt x="3260" y="389"/>
                  </a:cubicBezTo>
                  <a:close/>
                </a:path>
              </a:pathLst>
            </a:custGeom>
            <a:gradFill>
              <a:gsLst>
                <a:gs pos="0">
                  <a:schemeClr val="tx1"/>
                </a:gs>
                <a:gs pos="48000">
                  <a:schemeClr val="accent2">
                    <a:lumMod val="97000"/>
                    <a:lumOff val="3000"/>
                  </a:schemeClr>
                </a:gs>
                <a:gs pos="100000">
                  <a:schemeClr val="accent2">
                    <a:lumMod val="60000"/>
                    <a:lumOff val="40000"/>
                  </a:schemeClr>
                </a:gs>
              </a:gsLst>
              <a:lin ang="16200000" scaled="1"/>
            </a:gradFill>
            <a:ln w="19050">
              <a:solidFill>
                <a:schemeClr val="bg2"/>
              </a:solidFill>
              <a:round/>
            </a:ln>
            <a:effectLst>
              <a:outerShdw blurRad="63500" sx="102000" sy="102000" algn="ctr" rotWithShape="0">
                <a:prstClr val="black">
                  <a:alpha val="40000"/>
                </a:prstClr>
              </a:outerShdw>
            </a:effectLst>
          </p:spPr>
          <p:txBody>
            <a:bodyPr rot="0" spcFirstLastPara="0" vertOverflow="overflow" horzOverflow="overflow" vert="horz" wrap="square" lIns="91406" tIns="45703" rIns="91406" bIns="45703" numCol="1" spcCol="0" rtlCol="0" fromWordArt="0" anchor="t" anchorCtr="0" forceAA="0" compatLnSpc="1">
              <a:noAutofit/>
            </a:bodyPr>
            <a:lstStyle/>
            <a:p>
              <a:endParaRPr lang="zh-CN" altLang="en-US">
                <a:latin typeface="+mn-lt"/>
                <a:ea typeface="+mn-ea"/>
                <a:cs typeface="+mn-ea"/>
              </a:endParaRPr>
            </a:p>
          </p:txBody>
        </p:sp>
        <p:sp>
          <p:nvSpPr>
            <p:cNvPr id="27" name="文本框 26"/>
            <p:cNvSpPr txBox="1"/>
            <p:nvPr/>
          </p:nvSpPr>
          <p:spPr>
            <a:xfrm>
              <a:off x="1242420" y="1322889"/>
              <a:ext cx="487858" cy="460543"/>
            </a:xfrm>
            <a:prstGeom prst="rect">
              <a:avLst/>
            </a:prstGeom>
            <a:noFill/>
          </p:spPr>
          <p:txBody>
            <a:bodyPr wrap="none" rtlCol="0">
              <a:spAutoFit/>
            </a:bodyPr>
            <a:lstStyle/>
            <a:p>
              <a:r>
                <a:rPr lang="zh-CN" altLang="en-US" sz="2400" b="1">
                  <a:solidFill>
                    <a:srgbClr val="FFFF00"/>
                  </a:solidFill>
                  <a:latin typeface="+mj-ea"/>
                  <a:ea typeface="+mj-ea"/>
                </a:rPr>
                <a:t>二</a:t>
              </a:r>
              <a:endParaRPr lang="zh-CN" altLang="en-US" sz="2400" b="1">
                <a:solidFill>
                  <a:srgbClr val="FFFF00"/>
                </a:solidFill>
                <a:latin typeface="+mj-ea"/>
                <a:ea typeface="+mj-ea"/>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25"/>
                                        </p:tgtEl>
                                        <p:attrNameLst>
                                          <p:attrName>style.visibility</p:attrName>
                                        </p:attrNameLst>
                                      </p:cBhvr>
                                      <p:to>
                                        <p:strVal val="visible"/>
                                      </p:to>
                                    </p:set>
                                    <p:anim calcmode="lin" valueType="num">
                                      <p:cBhvr>
                                        <p:cTn id="7" dur="200" fill="hold"/>
                                        <p:tgtEl>
                                          <p:spTgt spid="25"/>
                                        </p:tgtEl>
                                        <p:attrNameLst>
                                          <p:attrName>ppt_w</p:attrName>
                                        </p:attrNameLst>
                                      </p:cBhvr>
                                      <p:tavLst>
                                        <p:tav tm="0">
                                          <p:val>
                                            <p:fltVal val="0"/>
                                          </p:val>
                                        </p:tav>
                                        <p:tav tm="100000">
                                          <p:val>
                                            <p:strVal val="#ppt_w"/>
                                          </p:val>
                                        </p:tav>
                                      </p:tavLst>
                                    </p:anim>
                                    <p:anim calcmode="lin" valueType="num">
                                      <p:cBhvr>
                                        <p:cTn id="8" dur="200" fill="hold"/>
                                        <p:tgtEl>
                                          <p:spTgt spid="25"/>
                                        </p:tgtEl>
                                        <p:attrNameLst>
                                          <p:attrName>ppt_h</p:attrName>
                                        </p:attrNameLst>
                                      </p:cBhvr>
                                      <p:tavLst>
                                        <p:tav tm="0">
                                          <p:val>
                                            <p:fltVal val="0"/>
                                          </p:val>
                                        </p:tav>
                                        <p:tav tm="100000">
                                          <p:val>
                                            <p:strVal val="#ppt_h"/>
                                          </p:val>
                                        </p:tav>
                                      </p:tavLst>
                                    </p:anim>
                                    <p:animEffect transition="in" filter="fade">
                                      <p:cBhvr>
                                        <p:cTn id="9" dur="200"/>
                                        <p:tgtEl>
                                          <p:spTgt spid="25"/>
                                        </p:tgtEl>
                                      </p:cBhvr>
                                    </p:animEffect>
                                  </p:childTnLst>
                                </p:cTn>
                              </p:par>
                              <p:par>
                                <p:cTn id="10" presetID="6" presetClass="emph" presetSubtype="0" autoRev="1" fill="hold" nodeType="withEffect">
                                  <p:stCondLst>
                                    <p:cond delay="200"/>
                                  </p:stCondLst>
                                  <p:childTnLst>
                                    <p:animScale>
                                      <p:cBhvr>
                                        <p:cTn id="11" dur="500" fill="hold"/>
                                        <p:tgtEl>
                                          <p:spTgt spid="25"/>
                                        </p:tgtEl>
                                      </p:cBhvr>
                                      <p:by x="110000" y="110000"/>
                                    </p:animScale>
                                  </p:childTnLst>
                                </p:cTn>
                              </p:par>
                            </p:childTnLst>
                          </p:cTn>
                        </p:par>
                        <p:par>
                          <p:cTn id="12" fill="hold">
                            <p:stCondLst>
                              <p:cond delay="7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500"/>
                                        <p:tgtEl>
                                          <p:spTgt spid="24"/>
                                        </p:tgtEl>
                                      </p:cBhvr>
                                    </p:animEffect>
                                  </p:childTnLst>
                                </p:cTn>
                              </p:par>
                            </p:childTnLst>
                          </p:cTn>
                        </p:par>
                        <p:par>
                          <p:cTn id="19" fill="hold">
                            <p:stCondLst>
                              <p:cond delay="1200"/>
                            </p:stCondLst>
                            <p:childTnLst>
                              <p:par>
                                <p:cTn id="20" presetID="42" presetClass="entr" presetSubtype="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anim calcmode="lin" valueType="num">
                                      <p:cBhvr>
                                        <p:cTn id="23" dur="500" fill="hold"/>
                                        <p:tgtEl>
                                          <p:spTgt spid="18"/>
                                        </p:tgtEl>
                                        <p:attrNameLst>
                                          <p:attrName>ppt_x</p:attrName>
                                        </p:attrNameLst>
                                      </p:cBhvr>
                                      <p:tavLst>
                                        <p:tav tm="0">
                                          <p:val>
                                            <p:strVal val="#ppt_x"/>
                                          </p:val>
                                        </p:tav>
                                        <p:tav tm="100000">
                                          <p:val>
                                            <p:strVal val="#ppt_x"/>
                                          </p:val>
                                        </p:tav>
                                      </p:tavLst>
                                    </p:anim>
                                    <p:anim calcmode="lin" valueType="num">
                                      <p:cBhvr>
                                        <p:cTn id="24" dur="5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anim calcmode="lin" valueType="num">
                                      <p:cBhvr>
                                        <p:cTn id="28" dur="500" fill="hold"/>
                                        <p:tgtEl>
                                          <p:spTgt spid="19"/>
                                        </p:tgtEl>
                                        <p:attrNameLst>
                                          <p:attrName>ppt_x</p:attrName>
                                        </p:attrNameLst>
                                      </p:cBhvr>
                                      <p:tavLst>
                                        <p:tav tm="0">
                                          <p:val>
                                            <p:strVal val="#ppt_x"/>
                                          </p:val>
                                        </p:tav>
                                        <p:tav tm="100000">
                                          <p:val>
                                            <p:strVal val="#ppt_x"/>
                                          </p:val>
                                        </p:tav>
                                      </p:tavLst>
                                    </p:anim>
                                    <p:anim calcmode="lin" valueType="num">
                                      <p:cBhvr>
                                        <p:cTn id="29" dur="5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1700"/>
                            </p:stCondLst>
                            <p:childTnLst>
                              <p:par>
                                <p:cTn id="31" presetID="31"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1000" fill="hold"/>
                                        <p:tgtEl>
                                          <p:spTgt spid="20"/>
                                        </p:tgtEl>
                                        <p:attrNameLst>
                                          <p:attrName>ppt_w</p:attrName>
                                        </p:attrNameLst>
                                      </p:cBhvr>
                                      <p:tavLst>
                                        <p:tav tm="0">
                                          <p:val>
                                            <p:fltVal val="0"/>
                                          </p:val>
                                        </p:tav>
                                        <p:tav tm="100000">
                                          <p:val>
                                            <p:strVal val="#ppt_w"/>
                                          </p:val>
                                        </p:tav>
                                      </p:tavLst>
                                    </p:anim>
                                    <p:anim calcmode="lin" valueType="num">
                                      <p:cBhvr>
                                        <p:cTn id="34" dur="1000" fill="hold"/>
                                        <p:tgtEl>
                                          <p:spTgt spid="20"/>
                                        </p:tgtEl>
                                        <p:attrNameLst>
                                          <p:attrName>ppt_h</p:attrName>
                                        </p:attrNameLst>
                                      </p:cBhvr>
                                      <p:tavLst>
                                        <p:tav tm="0">
                                          <p:val>
                                            <p:fltVal val="0"/>
                                          </p:val>
                                        </p:tav>
                                        <p:tav tm="100000">
                                          <p:val>
                                            <p:strVal val="#ppt_h"/>
                                          </p:val>
                                        </p:tav>
                                      </p:tavLst>
                                    </p:anim>
                                    <p:anim calcmode="lin" valueType="num">
                                      <p:cBhvr>
                                        <p:cTn id="35" dur="1000" fill="hold"/>
                                        <p:tgtEl>
                                          <p:spTgt spid="20"/>
                                        </p:tgtEl>
                                        <p:attrNameLst>
                                          <p:attrName>style.rotation</p:attrName>
                                        </p:attrNameLst>
                                      </p:cBhvr>
                                      <p:tavLst>
                                        <p:tav tm="0">
                                          <p:val>
                                            <p:fltVal val="90"/>
                                          </p:val>
                                        </p:tav>
                                        <p:tav tm="100000">
                                          <p:val>
                                            <p:fltVal val="0"/>
                                          </p:val>
                                        </p:tav>
                                      </p:tavLst>
                                    </p:anim>
                                    <p:animEffect transition="in" filter="fade">
                                      <p:cBhvr>
                                        <p:cTn id="36" dur="1000"/>
                                        <p:tgtEl>
                                          <p:spTgt spid="20"/>
                                        </p:tgtEl>
                                      </p:cBhvr>
                                    </p:animEffect>
                                  </p:childTnLst>
                                </p:cTn>
                              </p:par>
                            </p:childTnLst>
                          </p:cTn>
                        </p:par>
                        <p:par>
                          <p:cTn id="37" fill="hold">
                            <p:stCondLst>
                              <p:cond delay="2700"/>
                            </p:stCondLst>
                            <p:childTnLst>
                              <p:par>
                                <p:cTn id="38" presetID="22" presetClass="entr" presetSubtype="1"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up)">
                                      <p:cBhvr>
                                        <p:cTn id="40" dur="500"/>
                                        <p:tgtEl>
                                          <p:spTgt spid="21"/>
                                        </p:tgtEl>
                                      </p:cBhvr>
                                    </p:animEffect>
                                  </p:childTnLst>
                                </p:cTn>
                              </p:par>
                            </p:childTnLst>
                          </p:cTn>
                        </p:par>
                        <p:par>
                          <p:cTn id="41" fill="hold">
                            <p:stCondLst>
                              <p:cond delay="3200"/>
                            </p:stCondLst>
                            <p:childTnLst>
                              <p:par>
                                <p:cTn id="42" presetID="42" presetClass="entr" presetSubtype="0"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anim calcmode="lin" valueType="num">
                                      <p:cBhvr>
                                        <p:cTn id="45" dur="500" fill="hold"/>
                                        <p:tgtEl>
                                          <p:spTgt spid="22"/>
                                        </p:tgtEl>
                                        <p:attrNameLst>
                                          <p:attrName>ppt_x</p:attrName>
                                        </p:attrNameLst>
                                      </p:cBhvr>
                                      <p:tavLst>
                                        <p:tav tm="0">
                                          <p:val>
                                            <p:strVal val="#ppt_x"/>
                                          </p:val>
                                        </p:tav>
                                        <p:tav tm="100000">
                                          <p:val>
                                            <p:strVal val="#ppt_x"/>
                                          </p:val>
                                        </p:tav>
                                      </p:tavLst>
                                    </p:anim>
                                    <p:anim calcmode="lin" valueType="num">
                                      <p:cBhvr>
                                        <p:cTn id="46"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3" grpId="0" bldLvl="0" animBg="1"/>
      <p:bldP spid="2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p:nvSpPr>
        <p:spPr>
          <a:xfrm>
            <a:off x="3060915" y="3151893"/>
            <a:ext cx="6278880" cy="706755"/>
          </a:xfrm>
          <a:prstGeom prst="rect">
            <a:avLst/>
          </a:prstGeom>
          <a:noFill/>
        </p:spPr>
        <p:txBody>
          <a:bodyPr wrap="none" rtlCol="0">
            <a:spAutoFit/>
          </a:bodyPr>
          <a:p>
            <a:r>
              <a:rPr lang="zh-CN" altLang="en-US" sz="4000" b="1" dirty="0">
                <a:gradFill>
                  <a:gsLst>
                    <a:gs pos="0">
                      <a:srgbClr val="001892"/>
                    </a:gs>
                    <a:gs pos="100000">
                      <a:srgbClr val="B80000"/>
                    </a:gs>
                  </a:gsLst>
                  <a:lin ang="5400000" scaled="0"/>
                </a:gradFill>
                <a:latin typeface="微软雅黑" panose="020B0503020204020204" charset="-122"/>
                <a:ea typeface="微软雅黑" panose="020B0503020204020204" charset="-122"/>
                <a:cs typeface="+mn-ea"/>
              </a:rPr>
              <a:t>二、</a:t>
            </a:r>
            <a:r>
              <a:rPr lang="zh-CN" altLang="zh-CN" sz="4000" b="1" dirty="0">
                <a:gradFill>
                  <a:gsLst>
                    <a:gs pos="0">
                      <a:srgbClr val="001892"/>
                    </a:gs>
                    <a:gs pos="100000">
                      <a:srgbClr val="B80000"/>
                    </a:gs>
                  </a:gsLst>
                  <a:lin ang="5400000" scaled="0"/>
                </a:gradFill>
                <a:latin typeface="微软雅黑" panose="020B0503020204020204" charset="-122"/>
                <a:ea typeface="微软雅黑" panose="020B0503020204020204" charset="-122"/>
                <a:cs typeface="+mn-ea"/>
              </a:rPr>
              <a:t>火灾逃生时的注意事项</a:t>
            </a:r>
            <a:endParaRPr lang="zh-CN" altLang="en-US" sz="4000" b="1" dirty="0">
              <a:gradFill>
                <a:gsLst>
                  <a:gs pos="0">
                    <a:srgbClr val="001892"/>
                  </a:gs>
                  <a:gs pos="100000">
                    <a:srgbClr val="B80000"/>
                  </a:gs>
                </a:gsLst>
                <a:lin ang="5400000" scaled="0"/>
              </a:gradFill>
              <a:latin typeface="微软雅黑" panose="020B0503020204020204" charset="-122"/>
              <a:ea typeface="微软雅黑" panose="020B0503020204020204" charset="-122"/>
              <a:cs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平行四边形 11"/>
          <p:cNvSpPr/>
          <p:nvPr/>
        </p:nvSpPr>
        <p:spPr>
          <a:xfrm>
            <a:off x="1598295" y="137160"/>
            <a:ext cx="264033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1680886" y="252559"/>
            <a:ext cx="2468880" cy="368300"/>
          </a:xfrm>
          <a:prstGeom prst="rect">
            <a:avLst/>
          </a:prstGeom>
          <a:effectLst/>
        </p:spPr>
        <p:txBody>
          <a:bodyPr wrap="none">
            <a:spAutoFit/>
          </a:bodyPr>
          <a:lstStyle/>
          <a:p>
            <a:r>
              <a:rPr lang="zh-CN" altLang="zh-CN"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火灾逃生时的注意事项</a:t>
            </a:r>
            <a:endPar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pic>
        <p:nvPicPr>
          <p:cNvPr id="6" name="Picture 2" descr="https://timgsa.baidu.com/timg?image&amp;quality=80&amp;size=b9999_10000&amp;sec=1563610197411&amp;di=53962d2c39847ecda95ddd9e7f550191&amp;imgtype=0&amp;src=http%3A%2F%2Fdingyue.ws.126.net%2FRT488zYBsc6hIckbXphbKYZXoz44JBdqWAV83ZWEzO3Qs1552718194677.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t="5113" b="6768"/>
          <a:stretch>
            <a:fillRect/>
          </a:stretch>
        </p:blipFill>
        <p:spPr bwMode="auto">
          <a:xfrm>
            <a:off x="3456840" y="1997687"/>
            <a:ext cx="5067300" cy="2809877"/>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sp>
        <p:nvSpPr>
          <p:cNvPr id="9" name="文本框 8"/>
          <p:cNvSpPr txBox="1"/>
          <p:nvPr/>
        </p:nvSpPr>
        <p:spPr>
          <a:xfrm>
            <a:off x="4238371" y="1348294"/>
            <a:ext cx="3847528" cy="523220"/>
          </a:xfrm>
          <a:prstGeom prst="rect">
            <a:avLst/>
          </a:prstGeom>
          <a:noFill/>
        </p:spPr>
        <p:txBody>
          <a:bodyPr wrap="none" rtlCol="0">
            <a:spAutoFit/>
          </a:bodyPr>
          <a:lstStyle/>
          <a:p>
            <a:r>
              <a:rPr lang="en-US" altLang="zh-CN"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1. </a:t>
            </a:r>
            <a:r>
              <a:rPr lang="zh-CN" altLang="en-US"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熟悉环境，熟记出口</a:t>
            </a:r>
            <a:endParaRPr lang="zh-CN" altLang="en-US" sz="2800" dirty="0">
              <a:gradFill>
                <a:gsLst>
                  <a:gs pos="0">
                    <a:srgbClr val="001892"/>
                  </a:gs>
                  <a:gs pos="100000">
                    <a:srgbClr val="B80000"/>
                  </a:gs>
                </a:gsLst>
                <a:lin ang="4200000" scaled="0"/>
              </a:gra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anim calcmode="lin" valueType="num">
                                      <p:cBhvr>
                                        <p:cTn id="8" dur="200" fill="hold"/>
                                        <p:tgtEl>
                                          <p:spTgt spid="5"/>
                                        </p:tgtEl>
                                        <p:attrNameLst>
                                          <p:attrName>ppt_x</p:attrName>
                                        </p:attrNameLst>
                                      </p:cBhvr>
                                      <p:tavLst>
                                        <p:tav tm="0">
                                          <p:val>
                                            <p:strVal val="#ppt_x"/>
                                          </p:val>
                                        </p:tav>
                                        <p:tav tm="100000">
                                          <p:val>
                                            <p:strVal val="#ppt_x"/>
                                          </p:val>
                                        </p:tav>
                                      </p:tavLst>
                                    </p:anim>
                                    <p:anim calcmode="lin" valueType="num">
                                      <p:cBhvr>
                                        <p:cTn id="9" dur="2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300" fill="hold"/>
                                        <p:tgtEl>
                                          <p:spTgt spid="9"/>
                                        </p:tgtEl>
                                        <p:attrNameLst>
                                          <p:attrName>ppt_x</p:attrName>
                                        </p:attrNameLst>
                                      </p:cBhvr>
                                      <p:tavLst>
                                        <p:tav tm="0">
                                          <p:val>
                                            <p:strVal val="0-#ppt_w/2"/>
                                          </p:val>
                                        </p:tav>
                                        <p:tav tm="100000">
                                          <p:val>
                                            <p:strVal val="#ppt_x"/>
                                          </p:val>
                                        </p:tav>
                                      </p:tavLst>
                                    </p:anim>
                                    <p:anim calcmode="lin" valueType="num">
                                      <p:cBhvr additive="base">
                                        <p:cTn id="14" dur="300" fill="hold"/>
                                        <p:tgtEl>
                                          <p:spTgt spid="9"/>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300" fill="hold"/>
                                        <p:tgtEl>
                                          <p:spTgt spid="6"/>
                                        </p:tgtEl>
                                        <p:attrNameLst>
                                          <p:attrName>ppt_w</p:attrName>
                                        </p:attrNameLst>
                                      </p:cBhvr>
                                      <p:tavLst>
                                        <p:tav tm="0">
                                          <p:val>
                                            <p:fltVal val="0"/>
                                          </p:val>
                                        </p:tav>
                                        <p:tav tm="100000">
                                          <p:val>
                                            <p:strVal val="#ppt_w"/>
                                          </p:val>
                                        </p:tav>
                                      </p:tavLst>
                                    </p:anim>
                                    <p:anim calcmode="lin" valueType="num">
                                      <p:cBhvr>
                                        <p:cTn id="19" dur="300" fill="hold"/>
                                        <p:tgtEl>
                                          <p:spTgt spid="6"/>
                                        </p:tgtEl>
                                        <p:attrNameLst>
                                          <p:attrName>ppt_h</p:attrName>
                                        </p:attrNameLst>
                                      </p:cBhvr>
                                      <p:tavLst>
                                        <p:tav tm="0">
                                          <p:val>
                                            <p:fltVal val="0"/>
                                          </p:val>
                                        </p:tav>
                                        <p:tav tm="100000">
                                          <p:val>
                                            <p:strVal val="#ppt_h"/>
                                          </p:val>
                                        </p:tav>
                                      </p:tavLst>
                                    </p:anim>
                                    <p:animEffect transition="in" filter="fade">
                                      <p:cBhvr>
                                        <p:cTn id="20" dur="3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timgsa.baidu.com/timg?image&amp;quality=80&amp;size=b9999_10000&amp;sec=1563548040300&amp;di=f4049f6b227119c40696a371e5931a8e&amp;imgtype=0&amp;src=http%3A%2F%2F5b0988e595225.cdn.sohucs.com%2Fimages%2F20171026%2F739a80fa23ce4d63a7217a56553f661a.jpe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456841" y="1997690"/>
            <a:ext cx="5067300" cy="2809875"/>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4238371" y="1348294"/>
            <a:ext cx="3810000" cy="521970"/>
          </a:xfrm>
          <a:prstGeom prst="rect">
            <a:avLst/>
          </a:prstGeom>
          <a:noFill/>
        </p:spPr>
        <p:txBody>
          <a:bodyPr wrap="none" rtlCol="0">
            <a:spAutoFit/>
          </a:bodyPr>
          <a:lstStyle/>
          <a:p>
            <a:r>
              <a:rPr lang="en-US" altLang="zh-CN"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2.</a:t>
            </a:r>
            <a:r>
              <a:rPr lang="zh-CN" altLang="en-US"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 </a:t>
            </a:r>
            <a:r>
              <a:rPr lang="zh-CN" altLang="zh-CN"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不入险地，不贪财物</a:t>
            </a:r>
            <a:endParaRPr lang="zh-CN" altLang="en-US" sz="2800" dirty="0">
              <a:gradFill>
                <a:gsLst>
                  <a:gs pos="0">
                    <a:srgbClr val="001892"/>
                  </a:gs>
                  <a:gs pos="100000">
                    <a:srgbClr val="B80000"/>
                  </a:gs>
                </a:gsLst>
                <a:lin ang="4200000" scaled="0"/>
              </a:gradFill>
            </a:endParaRPr>
          </a:p>
        </p:txBody>
      </p:sp>
      <p:sp>
        <p:nvSpPr>
          <p:cNvPr id="12" name="平行四边形 11"/>
          <p:cNvSpPr/>
          <p:nvPr/>
        </p:nvSpPr>
        <p:spPr>
          <a:xfrm>
            <a:off x="1598295" y="137160"/>
            <a:ext cx="264033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1680886" y="252559"/>
            <a:ext cx="2468880" cy="368300"/>
          </a:xfrm>
          <a:prstGeom prst="rect">
            <a:avLst/>
          </a:prstGeom>
          <a:effectLst/>
        </p:spPr>
        <p:txBody>
          <a:bodyPr wrap="none">
            <a:spAutoFit/>
          </a:bodyPr>
          <a:p>
            <a:r>
              <a:rPr lang="zh-CN" altLang="zh-CN"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火灾逃生时的注意事项</a:t>
            </a:r>
            <a:endPar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125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 fill="hold"/>
                                        <p:tgtEl>
                                          <p:spTgt spid="4"/>
                                        </p:tgtEl>
                                        <p:attrNameLst>
                                          <p:attrName>ppt_x</p:attrName>
                                        </p:attrNameLst>
                                      </p:cBhvr>
                                      <p:tavLst>
                                        <p:tav tm="0">
                                          <p:val>
                                            <p:strVal val="0-#ppt_w/2"/>
                                          </p:val>
                                        </p:tav>
                                        <p:tav tm="100000">
                                          <p:val>
                                            <p:strVal val="#ppt_x"/>
                                          </p:val>
                                        </p:tav>
                                      </p:tavLst>
                                    </p:anim>
                                    <p:anim calcmode="lin" valueType="num">
                                      <p:cBhvr additive="base">
                                        <p:cTn id="8" dur="3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barn(outVertical)">
                                      <p:cBhvr>
                                        <p:cTn id="12" dur="400"/>
                                        <p:tgtEl>
                                          <p:spTgt spid="1026"/>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
                                        <p:tgtEl>
                                          <p:spTgt spid="5"/>
                                        </p:tgtEl>
                                      </p:cBhvr>
                                    </p:animEffect>
                                    <p:anim calcmode="lin" valueType="num">
                                      <p:cBhvr>
                                        <p:cTn id="17" dur="200" fill="hold"/>
                                        <p:tgtEl>
                                          <p:spTgt spid="5"/>
                                        </p:tgtEl>
                                        <p:attrNameLst>
                                          <p:attrName>ppt_x</p:attrName>
                                        </p:attrNameLst>
                                      </p:cBhvr>
                                      <p:tavLst>
                                        <p:tav tm="0">
                                          <p:val>
                                            <p:strVal val="#ppt_x"/>
                                          </p:val>
                                        </p:tav>
                                        <p:tav tm="100000">
                                          <p:val>
                                            <p:strVal val="#ppt_x"/>
                                          </p:val>
                                        </p:tav>
                                      </p:tavLst>
                                    </p:anim>
                                    <p:anim calcmode="lin" valueType="num">
                                      <p:cBhvr>
                                        <p:cTn id="18" dur="2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s://timgsa.baidu.com/timg?image&amp;quality=80&amp;size=b9999_10000&amp;sec=1563548323533&amp;di=a5513dd354ad200f8f300dc3146adebd&amp;imgtype=0&amp;src=http%3A%2F%2Fmmbiz.qpic.cn%2Fmmbiz_jpg%2FGaZ0TQMibRIibZDicicjVkQMxTruduLTMuu7epxq0QfHVGE1wtwWwV9TNmttia70dVYqHXojWDjibwY2B7TKvcNSviaDw%2F640%3Fwx_fmt%3Djpe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3723" t="6379" r="3682" b="20097"/>
          <a:stretch>
            <a:fillRect/>
          </a:stretch>
        </p:blipFill>
        <p:spPr bwMode="auto">
          <a:xfrm>
            <a:off x="3456841" y="1997690"/>
            <a:ext cx="5067300" cy="2809875"/>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sp>
        <p:nvSpPr>
          <p:cNvPr id="8" name="文本框 7"/>
          <p:cNvSpPr txBox="1"/>
          <p:nvPr/>
        </p:nvSpPr>
        <p:spPr>
          <a:xfrm>
            <a:off x="4238371" y="1348294"/>
            <a:ext cx="3810000" cy="521970"/>
          </a:xfrm>
          <a:prstGeom prst="rect">
            <a:avLst/>
          </a:prstGeom>
          <a:noFill/>
        </p:spPr>
        <p:txBody>
          <a:bodyPr wrap="none" rtlCol="0">
            <a:spAutoFit/>
          </a:bodyPr>
          <a:lstStyle/>
          <a:p>
            <a:r>
              <a:rPr lang="en-US" altLang="zh-CN"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3. </a:t>
            </a:r>
            <a:r>
              <a:rPr lang="zh-CN" altLang="en-US"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简易防护，不可缺少</a:t>
            </a:r>
            <a:endParaRPr lang="zh-CN" altLang="en-US" sz="2800" dirty="0">
              <a:gradFill>
                <a:gsLst>
                  <a:gs pos="0">
                    <a:srgbClr val="001892"/>
                  </a:gs>
                  <a:gs pos="100000">
                    <a:srgbClr val="B80000"/>
                  </a:gs>
                </a:gsLst>
                <a:lin ang="4200000" scaled="0"/>
              </a:gradFill>
            </a:endParaRPr>
          </a:p>
        </p:txBody>
      </p:sp>
      <p:sp>
        <p:nvSpPr>
          <p:cNvPr id="12" name="平行四边形 11"/>
          <p:cNvSpPr/>
          <p:nvPr/>
        </p:nvSpPr>
        <p:spPr>
          <a:xfrm>
            <a:off x="1598295" y="137160"/>
            <a:ext cx="264033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矩形 1"/>
          <p:cNvSpPr/>
          <p:nvPr/>
        </p:nvSpPr>
        <p:spPr>
          <a:xfrm>
            <a:off x="1680886" y="252559"/>
            <a:ext cx="2468880" cy="368300"/>
          </a:xfrm>
          <a:prstGeom prst="rect">
            <a:avLst/>
          </a:prstGeom>
          <a:effectLst/>
        </p:spPr>
        <p:txBody>
          <a:bodyPr wrap="none">
            <a:spAutoFit/>
          </a:bodyPr>
          <a:lstStyle/>
          <a:p>
            <a:r>
              <a:rPr lang="zh-CN" altLang="zh-CN"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火灾逃生时的注意事项</a:t>
            </a:r>
            <a:endPar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125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400" fill="hold"/>
                                        <p:tgtEl>
                                          <p:spTgt spid="8"/>
                                        </p:tgtEl>
                                        <p:attrNameLst>
                                          <p:attrName>ppt_x</p:attrName>
                                        </p:attrNameLst>
                                      </p:cBhvr>
                                      <p:tavLst>
                                        <p:tav tm="0">
                                          <p:val>
                                            <p:strVal val="0-#ppt_w/2"/>
                                          </p:val>
                                        </p:tav>
                                        <p:tav tm="100000">
                                          <p:val>
                                            <p:strVal val="#ppt_x"/>
                                          </p:val>
                                        </p:tav>
                                      </p:tavLst>
                                    </p:anim>
                                    <p:anim calcmode="lin" valueType="num">
                                      <p:cBhvr additive="base">
                                        <p:cTn id="8" dur="4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400" fill="hold"/>
                                        <p:tgtEl>
                                          <p:spTgt spid="7"/>
                                        </p:tgtEl>
                                        <p:attrNameLst>
                                          <p:attrName>ppt_w</p:attrName>
                                        </p:attrNameLst>
                                      </p:cBhvr>
                                      <p:tavLst>
                                        <p:tav tm="0">
                                          <p:val>
                                            <p:fltVal val="0"/>
                                          </p:val>
                                        </p:tav>
                                        <p:tav tm="100000">
                                          <p:val>
                                            <p:strVal val="#ppt_w"/>
                                          </p:val>
                                        </p:tav>
                                      </p:tavLst>
                                    </p:anim>
                                    <p:anim calcmode="lin" valueType="num">
                                      <p:cBhvr>
                                        <p:cTn id="13" dur="400" fill="hold"/>
                                        <p:tgtEl>
                                          <p:spTgt spid="7"/>
                                        </p:tgtEl>
                                        <p:attrNameLst>
                                          <p:attrName>ppt_h</p:attrName>
                                        </p:attrNameLst>
                                      </p:cBhvr>
                                      <p:tavLst>
                                        <p:tav tm="0">
                                          <p:val>
                                            <p:fltVal val="0"/>
                                          </p:val>
                                        </p:tav>
                                        <p:tav tm="100000">
                                          <p:val>
                                            <p:strVal val="#ppt_h"/>
                                          </p:val>
                                        </p:tav>
                                      </p:tavLst>
                                    </p:anim>
                                    <p:animEffect transition="in" filter="fade">
                                      <p:cBhvr>
                                        <p:cTn id="14" dur="400"/>
                                        <p:tgtEl>
                                          <p:spTgt spid="7"/>
                                        </p:tgtEl>
                                      </p:cBhvr>
                                    </p:animEffect>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200"/>
                                        <p:tgtEl>
                                          <p:spTgt spid="2"/>
                                        </p:tgtEl>
                                      </p:cBhvr>
                                    </p:animEffect>
                                    <p:anim calcmode="lin" valueType="num">
                                      <p:cBhvr>
                                        <p:cTn id="19" dur="200" fill="hold"/>
                                        <p:tgtEl>
                                          <p:spTgt spid="2"/>
                                        </p:tgtEl>
                                        <p:attrNameLst>
                                          <p:attrName>ppt_x</p:attrName>
                                        </p:attrNameLst>
                                      </p:cBhvr>
                                      <p:tavLst>
                                        <p:tav tm="0">
                                          <p:val>
                                            <p:strVal val="#ppt_x"/>
                                          </p:val>
                                        </p:tav>
                                        <p:tav tm="100000">
                                          <p:val>
                                            <p:strVal val="#ppt_x"/>
                                          </p:val>
                                        </p:tav>
                                      </p:tavLst>
                                    </p:anim>
                                    <p:anim calcmode="lin" valueType="num">
                                      <p:cBhvr>
                                        <p:cTn id="20" dur="2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https://timgsa.baidu.com/timg?image&amp;quality=80&amp;size=b9999_10000&amp;sec=1563548851376&amp;di=c66bd451320667744cc0fab115a3b6b0&amp;imgtype=0&amp;src=http%3A%2F%2Fbaoweichu.fudan.edu.cn%2F_upload%2Farticle%2F67%2Fae%2F8df6b46741638545ede1092907c2%2Fad2e6164-f353-43be-947c-60fff4bd38eb.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t="34459" b="2924"/>
          <a:stretch>
            <a:fillRect/>
          </a:stretch>
        </p:blipFill>
        <p:spPr bwMode="auto">
          <a:xfrm>
            <a:off x="3456841" y="1997689"/>
            <a:ext cx="5067300" cy="2809875"/>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sp>
        <p:nvSpPr>
          <p:cNvPr id="9" name="文本框 8"/>
          <p:cNvSpPr txBox="1"/>
          <p:nvPr/>
        </p:nvSpPr>
        <p:spPr>
          <a:xfrm>
            <a:off x="4238371" y="1348294"/>
            <a:ext cx="3810000" cy="521970"/>
          </a:xfrm>
          <a:prstGeom prst="rect">
            <a:avLst/>
          </a:prstGeom>
          <a:noFill/>
        </p:spPr>
        <p:txBody>
          <a:bodyPr wrap="none" rtlCol="0">
            <a:spAutoFit/>
          </a:bodyPr>
          <a:lstStyle/>
          <a:p>
            <a:r>
              <a:rPr lang="en-US" altLang="zh-CN"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4. </a:t>
            </a:r>
            <a:r>
              <a:rPr lang="zh-CN" altLang="en-US"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当机立断，快速撤离</a:t>
            </a:r>
            <a:endParaRPr lang="zh-CN" altLang="en-US" sz="2800" dirty="0">
              <a:gradFill>
                <a:gsLst>
                  <a:gs pos="0">
                    <a:srgbClr val="001892"/>
                  </a:gs>
                  <a:gs pos="100000">
                    <a:srgbClr val="B80000"/>
                  </a:gs>
                </a:gsLst>
                <a:lin ang="4200000" scaled="0"/>
              </a:gradFill>
            </a:endParaRPr>
          </a:p>
        </p:txBody>
      </p:sp>
      <p:sp>
        <p:nvSpPr>
          <p:cNvPr id="12" name="平行四边形 11"/>
          <p:cNvSpPr/>
          <p:nvPr/>
        </p:nvSpPr>
        <p:spPr>
          <a:xfrm>
            <a:off x="1598295" y="137160"/>
            <a:ext cx="264033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矩形 1"/>
          <p:cNvSpPr/>
          <p:nvPr/>
        </p:nvSpPr>
        <p:spPr>
          <a:xfrm>
            <a:off x="1680886" y="252559"/>
            <a:ext cx="2468880" cy="368300"/>
          </a:xfrm>
          <a:prstGeom prst="rect">
            <a:avLst/>
          </a:prstGeom>
          <a:effectLst/>
        </p:spPr>
        <p:txBody>
          <a:bodyPr wrap="none">
            <a:spAutoFit/>
          </a:bodyPr>
          <a:lstStyle/>
          <a:p>
            <a:r>
              <a:rPr lang="zh-CN" altLang="zh-CN"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火灾逃生时的注意事项</a:t>
            </a:r>
            <a:endPar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125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400" fill="hold"/>
                                        <p:tgtEl>
                                          <p:spTgt spid="9"/>
                                        </p:tgtEl>
                                        <p:attrNameLst>
                                          <p:attrName>ppt_x</p:attrName>
                                        </p:attrNameLst>
                                      </p:cBhvr>
                                      <p:tavLst>
                                        <p:tav tm="0">
                                          <p:val>
                                            <p:strVal val="0-#ppt_w/2"/>
                                          </p:val>
                                        </p:tav>
                                        <p:tav tm="100000">
                                          <p:val>
                                            <p:strVal val="#ppt_x"/>
                                          </p:val>
                                        </p:tav>
                                      </p:tavLst>
                                    </p:anim>
                                    <p:anim calcmode="lin" valueType="num">
                                      <p:cBhvr additive="base">
                                        <p:cTn id="8" dur="4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400"/>
                                        <p:tgtEl>
                                          <p:spTgt spid="8"/>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200"/>
                                        <p:tgtEl>
                                          <p:spTgt spid="2"/>
                                        </p:tgtEl>
                                      </p:cBhvr>
                                    </p:animEffect>
                                    <p:anim calcmode="lin" valueType="num">
                                      <p:cBhvr>
                                        <p:cTn id="17" dur="200" fill="hold"/>
                                        <p:tgtEl>
                                          <p:spTgt spid="2"/>
                                        </p:tgtEl>
                                        <p:attrNameLst>
                                          <p:attrName>ppt_x</p:attrName>
                                        </p:attrNameLst>
                                      </p:cBhvr>
                                      <p:tavLst>
                                        <p:tav tm="0">
                                          <p:val>
                                            <p:strVal val="#ppt_x"/>
                                          </p:val>
                                        </p:tav>
                                        <p:tav tm="100000">
                                          <p:val>
                                            <p:strVal val="#ppt_x"/>
                                          </p:val>
                                        </p:tav>
                                      </p:tavLst>
                                    </p:anim>
                                    <p:anim calcmode="lin" valueType="num">
                                      <p:cBhvr>
                                        <p:cTn id="18" dur="2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238371" y="1348294"/>
            <a:ext cx="3810000" cy="521970"/>
          </a:xfrm>
          <a:prstGeom prst="rect">
            <a:avLst/>
          </a:prstGeom>
          <a:noFill/>
        </p:spPr>
        <p:txBody>
          <a:bodyPr wrap="none" rtlCol="0">
            <a:spAutoFit/>
          </a:bodyPr>
          <a:lstStyle/>
          <a:p>
            <a:r>
              <a:rPr lang="en-US" altLang="zh-CN"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5. </a:t>
            </a:r>
            <a:r>
              <a:rPr lang="zh-CN" altLang="en-US"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善用通道，莫入电梯</a:t>
            </a:r>
            <a:endParaRPr lang="zh-CN" altLang="en-US" sz="2800" dirty="0">
              <a:gradFill>
                <a:gsLst>
                  <a:gs pos="0">
                    <a:srgbClr val="001892"/>
                  </a:gs>
                  <a:gs pos="100000">
                    <a:srgbClr val="B80000"/>
                  </a:gs>
                </a:gsLst>
                <a:lin ang="4200000" scaled="0"/>
              </a:gradFill>
            </a:endParaRPr>
          </a:p>
        </p:txBody>
      </p:sp>
      <p:pic>
        <p:nvPicPr>
          <p:cNvPr id="7" name="Picture 2" descr="https://timgsa.baidu.com/timg?image&amp;quality=80&amp;size=b9999_10000&amp;sec=1564204446&amp;di=e4642cad61069e76d16d8122b81d3fa3&amp;imgtype=jpg&amp;er=1&amp;src=http%3A%2F%2Fmmbiz.qpic.cn%2Fmmbiz_jpg%2Fcjz8nhaur4AzfGcVRkJd40iaibOLVrKQCEENVTYZ49dUrwouarYia6psXibq3qQHoyzNyGhibwibyich0JYxRGXprFylA%2F640%3Fwx_fmt%3Djpe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b="13409"/>
          <a:stretch>
            <a:fillRect/>
          </a:stretch>
        </p:blipFill>
        <p:spPr bwMode="auto">
          <a:xfrm>
            <a:off x="3456841" y="1997689"/>
            <a:ext cx="5067300" cy="2809875"/>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sp>
        <p:nvSpPr>
          <p:cNvPr id="12" name="平行四边形 11"/>
          <p:cNvSpPr/>
          <p:nvPr/>
        </p:nvSpPr>
        <p:spPr>
          <a:xfrm>
            <a:off x="1598295" y="137160"/>
            <a:ext cx="264033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矩形 1"/>
          <p:cNvSpPr/>
          <p:nvPr/>
        </p:nvSpPr>
        <p:spPr>
          <a:xfrm>
            <a:off x="1680886" y="252559"/>
            <a:ext cx="2468880" cy="368300"/>
          </a:xfrm>
          <a:prstGeom prst="rect">
            <a:avLst/>
          </a:prstGeom>
          <a:effectLst/>
        </p:spPr>
        <p:txBody>
          <a:bodyPr wrap="none">
            <a:spAutoFit/>
          </a:bodyPr>
          <a:lstStyle/>
          <a:p>
            <a:r>
              <a:rPr lang="zh-CN" altLang="zh-CN"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火灾逃生时的注意事项</a:t>
            </a:r>
            <a:endPar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125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400" fill="hold"/>
                                        <p:tgtEl>
                                          <p:spTgt spid="5"/>
                                        </p:tgtEl>
                                        <p:attrNameLst>
                                          <p:attrName>ppt_x</p:attrName>
                                        </p:attrNameLst>
                                      </p:cBhvr>
                                      <p:tavLst>
                                        <p:tav tm="0">
                                          <p:val>
                                            <p:strVal val="0-#ppt_w/2"/>
                                          </p:val>
                                        </p:tav>
                                        <p:tav tm="100000">
                                          <p:val>
                                            <p:strVal val="#ppt_x"/>
                                          </p:val>
                                        </p:tav>
                                      </p:tavLst>
                                    </p:anim>
                                    <p:anim calcmode="lin" valueType="num">
                                      <p:cBhvr additive="base">
                                        <p:cTn id="8" dur="4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300" fill="hold"/>
                                        <p:tgtEl>
                                          <p:spTgt spid="7"/>
                                        </p:tgtEl>
                                        <p:attrNameLst>
                                          <p:attrName>ppt_w</p:attrName>
                                        </p:attrNameLst>
                                      </p:cBhvr>
                                      <p:tavLst>
                                        <p:tav tm="0">
                                          <p:val>
                                            <p:fltVal val="0"/>
                                          </p:val>
                                        </p:tav>
                                        <p:tav tm="100000">
                                          <p:val>
                                            <p:strVal val="#ppt_w"/>
                                          </p:val>
                                        </p:tav>
                                      </p:tavLst>
                                    </p:anim>
                                    <p:anim calcmode="lin" valueType="num">
                                      <p:cBhvr>
                                        <p:cTn id="13" dur="300" fill="hold"/>
                                        <p:tgtEl>
                                          <p:spTgt spid="7"/>
                                        </p:tgtEl>
                                        <p:attrNameLst>
                                          <p:attrName>ppt_h</p:attrName>
                                        </p:attrNameLst>
                                      </p:cBhvr>
                                      <p:tavLst>
                                        <p:tav tm="0">
                                          <p:val>
                                            <p:fltVal val="0"/>
                                          </p:val>
                                        </p:tav>
                                        <p:tav tm="100000">
                                          <p:val>
                                            <p:strVal val="#ppt_h"/>
                                          </p:val>
                                        </p:tav>
                                      </p:tavLst>
                                    </p:anim>
                                    <p:animEffect transition="in" filter="fade">
                                      <p:cBhvr>
                                        <p:cTn id="14" dur="300"/>
                                        <p:tgtEl>
                                          <p:spTgt spid="7"/>
                                        </p:tgtEl>
                                      </p:cBhvr>
                                    </p:animEffect>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200"/>
                                        <p:tgtEl>
                                          <p:spTgt spid="2"/>
                                        </p:tgtEl>
                                      </p:cBhvr>
                                    </p:animEffect>
                                    <p:anim calcmode="lin" valueType="num">
                                      <p:cBhvr>
                                        <p:cTn id="19" dur="200" fill="hold"/>
                                        <p:tgtEl>
                                          <p:spTgt spid="2"/>
                                        </p:tgtEl>
                                        <p:attrNameLst>
                                          <p:attrName>ppt_x</p:attrName>
                                        </p:attrNameLst>
                                      </p:cBhvr>
                                      <p:tavLst>
                                        <p:tav tm="0">
                                          <p:val>
                                            <p:strVal val="#ppt_x"/>
                                          </p:val>
                                        </p:tav>
                                        <p:tav tm="100000">
                                          <p:val>
                                            <p:strVal val="#ppt_x"/>
                                          </p:val>
                                        </p:tav>
                                      </p:tavLst>
                                    </p:anim>
                                    <p:anim calcmode="lin" valueType="num">
                                      <p:cBhvr>
                                        <p:cTn id="20" dur="2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平行四边形 11"/>
          <p:cNvSpPr/>
          <p:nvPr/>
        </p:nvSpPr>
        <p:spPr>
          <a:xfrm>
            <a:off x="1598295" y="137160"/>
            <a:ext cx="5274945"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nvSpPr>
        <p:spPr>
          <a:xfrm>
            <a:off x="1701165" y="171450"/>
            <a:ext cx="5232400" cy="368300"/>
          </a:xfrm>
          <a:prstGeom prst="rect">
            <a:avLst/>
          </a:prstGeom>
          <a:noFill/>
        </p:spPr>
        <p:txBody>
          <a:bodyPr wrap="square" rtlCol="0">
            <a:spAutoFit/>
          </a:bodyPr>
          <a:p>
            <a:r>
              <a:rPr lang="zh-CN" altLang="en-US"/>
              <a:t>目录</a:t>
            </a:r>
            <a:endParaRPr lang="zh-CN" altLang="en-US"/>
          </a:p>
        </p:txBody>
      </p:sp>
      <p:sp>
        <p:nvSpPr>
          <p:cNvPr id="8" name="菱形 7"/>
          <p:cNvSpPr/>
          <p:nvPr/>
        </p:nvSpPr>
        <p:spPr>
          <a:xfrm>
            <a:off x="3787867" y="1996348"/>
            <a:ext cx="557348" cy="557348"/>
          </a:xfrm>
          <a:prstGeom prst="diamond">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b="1" dirty="0"/>
              <a:t>1</a:t>
            </a:r>
            <a:endParaRPr lang="zh-CN" altLang="en-US" sz="2400" b="1" dirty="0"/>
          </a:p>
        </p:txBody>
      </p:sp>
      <p:sp>
        <p:nvSpPr>
          <p:cNvPr id="32" name="菱形 31"/>
          <p:cNvSpPr/>
          <p:nvPr/>
        </p:nvSpPr>
        <p:spPr>
          <a:xfrm>
            <a:off x="3787867" y="2774657"/>
            <a:ext cx="557348" cy="557348"/>
          </a:xfrm>
          <a:prstGeom prst="diamond">
            <a:avLst/>
          </a:prstGeom>
          <a:solidFill>
            <a:srgbClr val="0018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b="1" dirty="0"/>
              <a:t>2</a:t>
            </a:r>
            <a:endParaRPr lang="zh-CN" altLang="en-US" sz="2400" b="1" dirty="0"/>
          </a:p>
        </p:txBody>
      </p:sp>
      <p:sp>
        <p:nvSpPr>
          <p:cNvPr id="34" name="菱形 33"/>
          <p:cNvSpPr/>
          <p:nvPr/>
        </p:nvSpPr>
        <p:spPr>
          <a:xfrm>
            <a:off x="3787867" y="3577770"/>
            <a:ext cx="557348" cy="557348"/>
          </a:xfrm>
          <a:prstGeom prst="diamond">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b="1" dirty="0"/>
              <a:t>3</a:t>
            </a:r>
            <a:endParaRPr lang="zh-CN" altLang="en-US" sz="2400" b="1" dirty="0"/>
          </a:p>
        </p:txBody>
      </p:sp>
      <p:sp>
        <p:nvSpPr>
          <p:cNvPr id="35" name="菱形 34"/>
          <p:cNvSpPr/>
          <p:nvPr/>
        </p:nvSpPr>
        <p:spPr>
          <a:xfrm>
            <a:off x="3787867" y="4380705"/>
            <a:ext cx="557348" cy="557348"/>
          </a:xfrm>
          <a:prstGeom prst="diamond">
            <a:avLst/>
          </a:prstGeom>
          <a:solidFill>
            <a:srgbClr val="0018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b="1" dirty="0"/>
              <a:t>4</a:t>
            </a:r>
            <a:endParaRPr lang="zh-CN" altLang="en-US" sz="2400" b="1" dirty="0"/>
          </a:p>
        </p:txBody>
      </p:sp>
      <p:grpSp>
        <p:nvGrpSpPr>
          <p:cNvPr id="2" name="组合 1"/>
          <p:cNvGrpSpPr/>
          <p:nvPr/>
        </p:nvGrpSpPr>
        <p:grpSpPr>
          <a:xfrm>
            <a:off x="4353924" y="2005023"/>
            <a:ext cx="3515218" cy="539964"/>
            <a:chOff x="5225144" y="1542743"/>
            <a:chExt cx="3515218" cy="539964"/>
          </a:xfrm>
        </p:grpSpPr>
        <p:cxnSp>
          <p:nvCxnSpPr>
            <p:cNvPr id="3" name="直接连接符 2"/>
            <p:cNvCxnSpPr/>
            <p:nvPr/>
          </p:nvCxnSpPr>
          <p:spPr>
            <a:xfrm>
              <a:off x="5225144" y="2082707"/>
              <a:ext cx="3396342" cy="0"/>
            </a:xfrm>
            <a:prstGeom prst="line">
              <a:avLst/>
            </a:prstGeom>
            <a:ln w="19050">
              <a:gradFill>
                <a:gsLst>
                  <a:gs pos="0">
                    <a:srgbClr val="001892">
                      <a:lumMod val="56000"/>
                      <a:lumOff val="44000"/>
                    </a:srgbClr>
                  </a:gs>
                  <a:gs pos="100000">
                    <a:srgbClr val="B80000"/>
                  </a:gs>
                </a:gsLst>
                <a:lin ang="2400000" scaled="0"/>
              </a:gra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5436769" y="1542743"/>
              <a:ext cx="3303593" cy="400110"/>
            </a:xfrm>
            <a:prstGeom prst="rect">
              <a:avLst/>
            </a:prstGeom>
            <a:noFill/>
          </p:spPr>
          <p:txBody>
            <a:bodyPr wrap="square" rtlCol="0">
              <a:spAutoFit/>
            </a:bodyPr>
            <a:p>
              <a:r>
                <a:rPr lang="zh-CN" altLang="en-US" sz="2000" b="1" dirty="0">
                  <a:latin typeface="+mn-ea"/>
                </a:rPr>
                <a:t>本单位基本情况介绍</a:t>
              </a:r>
              <a:endParaRPr lang="zh-CN" altLang="en-US" sz="2000" b="1" dirty="0">
                <a:latin typeface="+mn-ea"/>
              </a:endParaRPr>
            </a:p>
          </p:txBody>
        </p:sp>
      </p:grpSp>
      <p:grpSp>
        <p:nvGrpSpPr>
          <p:cNvPr id="11" name="组合 10"/>
          <p:cNvGrpSpPr/>
          <p:nvPr/>
        </p:nvGrpSpPr>
        <p:grpSpPr>
          <a:xfrm>
            <a:off x="4353924" y="2771627"/>
            <a:ext cx="3963245" cy="539965"/>
            <a:chOff x="5225144" y="2309347"/>
            <a:chExt cx="3963245" cy="539965"/>
          </a:xfrm>
        </p:grpSpPr>
        <p:cxnSp>
          <p:nvCxnSpPr>
            <p:cNvPr id="36" name="直接连接符 35"/>
            <p:cNvCxnSpPr/>
            <p:nvPr/>
          </p:nvCxnSpPr>
          <p:spPr>
            <a:xfrm>
              <a:off x="5225144" y="2849312"/>
              <a:ext cx="3396342" cy="0"/>
            </a:xfrm>
            <a:prstGeom prst="line">
              <a:avLst/>
            </a:prstGeom>
            <a:ln w="19050">
              <a:gradFill>
                <a:gsLst>
                  <a:gs pos="0">
                    <a:srgbClr val="001892">
                      <a:lumMod val="56000"/>
                      <a:lumOff val="44000"/>
                    </a:srgbClr>
                  </a:gs>
                  <a:gs pos="100000">
                    <a:srgbClr val="B80000"/>
                  </a:gs>
                </a:gsLst>
                <a:lin ang="2400000" scaled="0"/>
              </a:gra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5436769" y="2309347"/>
              <a:ext cx="3751620" cy="400110"/>
            </a:xfrm>
            <a:prstGeom prst="rect">
              <a:avLst/>
            </a:prstGeom>
            <a:noFill/>
          </p:spPr>
          <p:txBody>
            <a:bodyPr wrap="square" rtlCol="0">
              <a:spAutoFit/>
            </a:bodyPr>
            <a:p>
              <a:r>
                <a:rPr lang="zh-CN" altLang="en-US" sz="2000" b="1" dirty="0">
                  <a:latin typeface="+mn-ea"/>
                </a:rPr>
                <a:t>火场逃生及引导人员疏散</a:t>
              </a:r>
              <a:endParaRPr lang="zh-CN" altLang="en-US" sz="2000" b="1" dirty="0">
                <a:latin typeface="+mn-ea"/>
              </a:endParaRPr>
            </a:p>
          </p:txBody>
        </p:sp>
      </p:grpSp>
      <p:grpSp>
        <p:nvGrpSpPr>
          <p:cNvPr id="13" name="组合 12"/>
          <p:cNvGrpSpPr/>
          <p:nvPr/>
        </p:nvGrpSpPr>
        <p:grpSpPr>
          <a:xfrm>
            <a:off x="4362633" y="3586447"/>
            <a:ext cx="3954536" cy="536534"/>
            <a:chOff x="5233853" y="3124167"/>
            <a:chExt cx="3954536" cy="536534"/>
          </a:xfrm>
        </p:grpSpPr>
        <p:cxnSp>
          <p:nvCxnSpPr>
            <p:cNvPr id="37" name="直接连接符 36"/>
            <p:cNvCxnSpPr/>
            <p:nvPr/>
          </p:nvCxnSpPr>
          <p:spPr>
            <a:xfrm>
              <a:off x="5233853" y="3660701"/>
              <a:ext cx="3396342" cy="0"/>
            </a:xfrm>
            <a:prstGeom prst="line">
              <a:avLst/>
            </a:prstGeom>
            <a:ln w="19050">
              <a:gradFill>
                <a:gsLst>
                  <a:gs pos="0">
                    <a:srgbClr val="001892">
                      <a:lumMod val="56000"/>
                      <a:lumOff val="44000"/>
                    </a:srgbClr>
                  </a:gs>
                  <a:gs pos="100000">
                    <a:srgbClr val="B80000"/>
                  </a:gs>
                </a:gsLst>
                <a:lin ang="2400000" scaled="0"/>
              </a:gra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5436769" y="3124167"/>
              <a:ext cx="3751620" cy="400110"/>
            </a:xfrm>
            <a:prstGeom prst="rect">
              <a:avLst/>
            </a:prstGeom>
            <a:noFill/>
          </p:spPr>
          <p:txBody>
            <a:bodyPr wrap="square" rtlCol="0">
              <a:spAutoFit/>
            </a:bodyPr>
            <a:p>
              <a:r>
                <a:rPr lang="zh-CN" altLang="en-US" sz="2000" b="1" dirty="0">
                  <a:latin typeface="+mn-ea"/>
                </a:rPr>
                <a:t>初起火灾扑救</a:t>
              </a:r>
              <a:endParaRPr lang="zh-CN" altLang="en-US" sz="2000" b="1" dirty="0">
                <a:latin typeface="+mn-ea"/>
              </a:endParaRPr>
            </a:p>
          </p:txBody>
        </p:sp>
      </p:grpSp>
      <p:grpSp>
        <p:nvGrpSpPr>
          <p:cNvPr id="14" name="组合 13"/>
          <p:cNvGrpSpPr/>
          <p:nvPr/>
        </p:nvGrpSpPr>
        <p:grpSpPr>
          <a:xfrm>
            <a:off x="4380051" y="4389872"/>
            <a:ext cx="3937118" cy="539472"/>
            <a:chOff x="5251271" y="3927592"/>
            <a:chExt cx="3937118" cy="539472"/>
          </a:xfrm>
        </p:grpSpPr>
        <p:cxnSp>
          <p:nvCxnSpPr>
            <p:cNvPr id="38" name="直接连接符 37"/>
            <p:cNvCxnSpPr/>
            <p:nvPr/>
          </p:nvCxnSpPr>
          <p:spPr>
            <a:xfrm>
              <a:off x="5251271" y="4467064"/>
              <a:ext cx="3396342" cy="0"/>
            </a:xfrm>
            <a:prstGeom prst="line">
              <a:avLst/>
            </a:prstGeom>
            <a:ln w="19050">
              <a:gradFill>
                <a:gsLst>
                  <a:gs pos="0">
                    <a:srgbClr val="001892">
                      <a:lumMod val="56000"/>
                      <a:lumOff val="44000"/>
                    </a:srgbClr>
                  </a:gs>
                  <a:gs pos="100000">
                    <a:srgbClr val="B80000"/>
                  </a:gs>
                </a:gsLst>
                <a:lin ang="2400000" scaled="0"/>
              </a:gra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5436769" y="3927592"/>
              <a:ext cx="3751620" cy="400110"/>
            </a:xfrm>
            <a:prstGeom prst="rect">
              <a:avLst/>
            </a:prstGeom>
            <a:noFill/>
          </p:spPr>
          <p:txBody>
            <a:bodyPr wrap="square" rtlCol="0">
              <a:spAutoFit/>
            </a:bodyPr>
            <a:p>
              <a:r>
                <a:rPr lang="zh-CN" altLang="en-US" sz="2000" b="1" dirty="0">
                  <a:latin typeface="+mn-ea"/>
                </a:rPr>
                <a:t>简单火灾隐患检查及排除</a:t>
              </a:r>
              <a:endParaRPr lang="zh-CN" altLang="en-US" sz="2000" b="1" dirty="0">
                <a:latin typeface="+mn-ea"/>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
                                        <p:tgtEl>
                                          <p:spTgt spid="8"/>
                                        </p:tgtEl>
                                      </p:cBhvr>
                                    </p:animEffect>
                                    <p:anim calcmode="lin" valueType="num">
                                      <p:cBhvr>
                                        <p:cTn id="8" dur="200" fill="hold"/>
                                        <p:tgtEl>
                                          <p:spTgt spid="8"/>
                                        </p:tgtEl>
                                        <p:attrNameLst>
                                          <p:attrName>ppt_x</p:attrName>
                                        </p:attrNameLst>
                                      </p:cBhvr>
                                      <p:tavLst>
                                        <p:tav tm="0">
                                          <p:val>
                                            <p:strVal val="#ppt_x"/>
                                          </p:val>
                                        </p:tav>
                                        <p:tav tm="100000">
                                          <p:val>
                                            <p:strVal val="#ppt_x"/>
                                          </p:val>
                                        </p:tav>
                                      </p:tavLst>
                                    </p:anim>
                                    <p:anim calcmode="lin" valueType="num">
                                      <p:cBhvr>
                                        <p:cTn id="9" dur="2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200"/>
                                        <p:tgtEl>
                                          <p:spTgt spid="32"/>
                                        </p:tgtEl>
                                      </p:cBhvr>
                                    </p:animEffect>
                                    <p:anim calcmode="lin" valueType="num">
                                      <p:cBhvr>
                                        <p:cTn id="14" dur="200" fill="hold"/>
                                        <p:tgtEl>
                                          <p:spTgt spid="32"/>
                                        </p:tgtEl>
                                        <p:attrNameLst>
                                          <p:attrName>ppt_x</p:attrName>
                                        </p:attrNameLst>
                                      </p:cBhvr>
                                      <p:tavLst>
                                        <p:tav tm="0">
                                          <p:val>
                                            <p:strVal val="#ppt_x"/>
                                          </p:val>
                                        </p:tav>
                                        <p:tav tm="100000">
                                          <p:val>
                                            <p:strVal val="#ppt_x"/>
                                          </p:val>
                                        </p:tav>
                                      </p:tavLst>
                                    </p:anim>
                                    <p:anim calcmode="lin" valueType="num">
                                      <p:cBhvr>
                                        <p:cTn id="15" dur="2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200"/>
                                        <p:tgtEl>
                                          <p:spTgt spid="34"/>
                                        </p:tgtEl>
                                      </p:cBhvr>
                                    </p:animEffect>
                                    <p:anim calcmode="lin" valueType="num">
                                      <p:cBhvr>
                                        <p:cTn id="20" dur="200" fill="hold"/>
                                        <p:tgtEl>
                                          <p:spTgt spid="34"/>
                                        </p:tgtEl>
                                        <p:attrNameLst>
                                          <p:attrName>ppt_x</p:attrName>
                                        </p:attrNameLst>
                                      </p:cBhvr>
                                      <p:tavLst>
                                        <p:tav tm="0">
                                          <p:val>
                                            <p:strVal val="#ppt_x"/>
                                          </p:val>
                                        </p:tav>
                                        <p:tav tm="100000">
                                          <p:val>
                                            <p:strVal val="#ppt_x"/>
                                          </p:val>
                                        </p:tav>
                                      </p:tavLst>
                                    </p:anim>
                                    <p:anim calcmode="lin" valueType="num">
                                      <p:cBhvr>
                                        <p:cTn id="21" dur="200" fill="hold"/>
                                        <p:tgtEl>
                                          <p:spTgt spid="3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200"/>
                                        <p:tgtEl>
                                          <p:spTgt spid="35"/>
                                        </p:tgtEl>
                                      </p:cBhvr>
                                    </p:animEffect>
                                    <p:anim calcmode="lin" valueType="num">
                                      <p:cBhvr>
                                        <p:cTn id="26" dur="200" fill="hold"/>
                                        <p:tgtEl>
                                          <p:spTgt spid="35"/>
                                        </p:tgtEl>
                                        <p:attrNameLst>
                                          <p:attrName>ppt_x</p:attrName>
                                        </p:attrNameLst>
                                      </p:cBhvr>
                                      <p:tavLst>
                                        <p:tav tm="0">
                                          <p:val>
                                            <p:strVal val="#ppt_x"/>
                                          </p:val>
                                        </p:tav>
                                        <p:tav tm="100000">
                                          <p:val>
                                            <p:strVal val="#ppt_x"/>
                                          </p:val>
                                        </p:tav>
                                      </p:tavLst>
                                    </p:anim>
                                    <p:anim calcmode="lin" valueType="num">
                                      <p:cBhvr>
                                        <p:cTn id="27" dur="200" fill="hold"/>
                                        <p:tgtEl>
                                          <p:spTgt spid="3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 presetClass="entr" presetSubtype="2"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200" fill="hold"/>
                                        <p:tgtEl>
                                          <p:spTgt spid="2"/>
                                        </p:tgtEl>
                                        <p:attrNameLst>
                                          <p:attrName>ppt_x</p:attrName>
                                        </p:attrNameLst>
                                      </p:cBhvr>
                                      <p:tavLst>
                                        <p:tav tm="0">
                                          <p:val>
                                            <p:strVal val="1+#ppt_w/2"/>
                                          </p:val>
                                        </p:tav>
                                        <p:tav tm="100000">
                                          <p:val>
                                            <p:strVal val="#ppt_x"/>
                                          </p:val>
                                        </p:tav>
                                      </p:tavLst>
                                    </p:anim>
                                    <p:anim calcmode="lin" valueType="num">
                                      <p:cBhvr additive="base">
                                        <p:cTn id="32" dur="2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2"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200" fill="hold"/>
                                        <p:tgtEl>
                                          <p:spTgt spid="11"/>
                                        </p:tgtEl>
                                        <p:attrNameLst>
                                          <p:attrName>ppt_x</p:attrName>
                                        </p:attrNameLst>
                                      </p:cBhvr>
                                      <p:tavLst>
                                        <p:tav tm="0">
                                          <p:val>
                                            <p:strVal val="1+#ppt_w/2"/>
                                          </p:val>
                                        </p:tav>
                                        <p:tav tm="100000">
                                          <p:val>
                                            <p:strVal val="#ppt_x"/>
                                          </p:val>
                                        </p:tav>
                                      </p:tavLst>
                                    </p:anim>
                                    <p:anim calcmode="lin" valueType="num">
                                      <p:cBhvr additive="base">
                                        <p:cTn id="37" dur="200" fill="hold"/>
                                        <p:tgtEl>
                                          <p:spTgt spid="11"/>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2"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200" fill="hold"/>
                                        <p:tgtEl>
                                          <p:spTgt spid="13"/>
                                        </p:tgtEl>
                                        <p:attrNameLst>
                                          <p:attrName>ppt_x</p:attrName>
                                        </p:attrNameLst>
                                      </p:cBhvr>
                                      <p:tavLst>
                                        <p:tav tm="0">
                                          <p:val>
                                            <p:strVal val="1+#ppt_w/2"/>
                                          </p:val>
                                        </p:tav>
                                        <p:tav tm="100000">
                                          <p:val>
                                            <p:strVal val="#ppt_x"/>
                                          </p:val>
                                        </p:tav>
                                      </p:tavLst>
                                    </p:anim>
                                    <p:anim calcmode="lin" valueType="num">
                                      <p:cBhvr additive="base">
                                        <p:cTn id="42" dur="200" fill="hold"/>
                                        <p:tgtEl>
                                          <p:spTgt spid="13"/>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200" fill="hold"/>
                                        <p:tgtEl>
                                          <p:spTgt spid="14"/>
                                        </p:tgtEl>
                                        <p:attrNameLst>
                                          <p:attrName>ppt_x</p:attrName>
                                        </p:attrNameLst>
                                      </p:cBhvr>
                                      <p:tavLst>
                                        <p:tav tm="0">
                                          <p:val>
                                            <p:strVal val="1+#ppt_w/2"/>
                                          </p:val>
                                        </p:tav>
                                        <p:tav tm="100000">
                                          <p:val>
                                            <p:strVal val="#ppt_x"/>
                                          </p:val>
                                        </p:tav>
                                      </p:tavLst>
                                    </p:anim>
                                    <p:anim calcmode="lin" valueType="num">
                                      <p:cBhvr additive="base">
                                        <p:cTn id="47" dur="2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32" grpId="0" bldLvl="0" animBg="1"/>
      <p:bldP spid="34" grpId="0" bldLvl="0" animBg="1"/>
      <p:bldP spid="35"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s://timgsa.baidu.com/timg?image&amp;quality=80&amp;size=b9999_10000&amp;sec=1563610031229&amp;di=87bb2141a18c16ced2f652a5fe91ac10&amp;imgtype=0&amp;src=http%3A%2F%2F5b0988e595225.cdn.sohucs.com%2Fimages%2F20171026%2Fb477317585e84f0e866fc0bacbf84fc2.jpe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b="8505"/>
          <a:stretch>
            <a:fillRect/>
          </a:stretch>
        </p:blipFill>
        <p:spPr bwMode="auto">
          <a:xfrm>
            <a:off x="3456840" y="1997689"/>
            <a:ext cx="5067299" cy="2809876"/>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4238371" y="1348294"/>
            <a:ext cx="3810000" cy="521970"/>
          </a:xfrm>
          <a:prstGeom prst="rect">
            <a:avLst/>
          </a:prstGeom>
          <a:noFill/>
        </p:spPr>
        <p:txBody>
          <a:bodyPr wrap="none" rtlCol="0">
            <a:spAutoFit/>
          </a:bodyPr>
          <a:lstStyle/>
          <a:p>
            <a:r>
              <a:rPr lang="en-US" altLang="zh-CN"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6. </a:t>
            </a:r>
            <a:r>
              <a:rPr lang="zh-CN" altLang="en-US"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火已烧身，切勿惊跑</a:t>
            </a:r>
            <a:endParaRPr lang="zh-CN" altLang="en-US" sz="2800" dirty="0">
              <a:gradFill>
                <a:gsLst>
                  <a:gs pos="0">
                    <a:srgbClr val="001892"/>
                  </a:gs>
                  <a:gs pos="100000">
                    <a:srgbClr val="B80000"/>
                  </a:gs>
                </a:gsLst>
                <a:lin ang="4200000" scaled="0"/>
              </a:gradFill>
            </a:endParaRPr>
          </a:p>
        </p:txBody>
      </p:sp>
      <p:sp>
        <p:nvSpPr>
          <p:cNvPr id="12" name="平行四边形 11"/>
          <p:cNvSpPr/>
          <p:nvPr/>
        </p:nvSpPr>
        <p:spPr>
          <a:xfrm>
            <a:off x="1598295" y="137160"/>
            <a:ext cx="264033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矩形 1"/>
          <p:cNvSpPr/>
          <p:nvPr/>
        </p:nvSpPr>
        <p:spPr>
          <a:xfrm>
            <a:off x="1680886" y="252559"/>
            <a:ext cx="2468880" cy="368300"/>
          </a:xfrm>
          <a:prstGeom prst="rect">
            <a:avLst/>
          </a:prstGeom>
          <a:effectLst/>
        </p:spPr>
        <p:txBody>
          <a:bodyPr wrap="none">
            <a:spAutoFit/>
          </a:bodyPr>
          <a:lstStyle/>
          <a:p>
            <a:r>
              <a:rPr lang="zh-CN" altLang="zh-CN"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火灾逃生时的注意事项</a:t>
            </a:r>
            <a:endPar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125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400" fill="hold"/>
                                        <p:tgtEl>
                                          <p:spTgt spid="7"/>
                                        </p:tgtEl>
                                        <p:attrNameLst>
                                          <p:attrName>ppt_x</p:attrName>
                                        </p:attrNameLst>
                                      </p:cBhvr>
                                      <p:tavLst>
                                        <p:tav tm="0">
                                          <p:val>
                                            <p:strVal val="0-#ppt_w/2"/>
                                          </p:val>
                                        </p:tav>
                                        <p:tav tm="100000">
                                          <p:val>
                                            <p:strVal val="#ppt_x"/>
                                          </p:val>
                                        </p:tav>
                                      </p:tavLst>
                                    </p:anim>
                                    <p:anim calcmode="lin" valueType="num">
                                      <p:cBhvr additive="base">
                                        <p:cTn id="8" dur="4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outVertical)">
                                      <p:cBhvr>
                                        <p:cTn id="12" dur="400"/>
                                        <p:tgtEl>
                                          <p:spTgt spid="6"/>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200"/>
                                        <p:tgtEl>
                                          <p:spTgt spid="2"/>
                                        </p:tgtEl>
                                      </p:cBhvr>
                                    </p:animEffect>
                                    <p:anim calcmode="lin" valueType="num">
                                      <p:cBhvr>
                                        <p:cTn id="17" dur="200" fill="hold"/>
                                        <p:tgtEl>
                                          <p:spTgt spid="2"/>
                                        </p:tgtEl>
                                        <p:attrNameLst>
                                          <p:attrName>ppt_x</p:attrName>
                                        </p:attrNameLst>
                                      </p:cBhvr>
                                      <p:tavLst>
                                        <p:tav tm="0">
                                          <p:val>
                                            <p:strVal val="#ppt_x"/>
                                          </p:val>
                                        </p:tav>
                                        <p:tav tm="100000">
                                          <p:val>
                                            <p:strVal val="#ppt_x"/>
                                          </p:val>
                                        </p:tav>
                                      </p:tavLst>
                                    </p:anim>
                                    <p:anim calcmode="lin" valueType="num">
                                      <p:cBhvr>
                                        <p:cTn id="18" dur="2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s://timgsa.baidu.com/timg?image&amp;quality=80&amp;size=b9999_10000&amp;sec=1563610089778&amp;di=8c7870c06d1205bc1ccea35d8ae0a693&amp;imgtype=jpg&amp;src=http%3A%2F%2Fimg.mp.itc.cn%2Fupload%2F20160907%2F9a51465fe40f4addbda5b83adc0907a5_th.jpe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t="32982" b="7629"/>
          <a:stretch>
            <a:fillRect/>
          </a:stretch>
        </p:blipFill>
        <p:spPr bwMode="auto">
          <a:xfrm>
            <a:off x="3456840" y="1997689"/>
            <a:ext cx="5067299" cy="2809876"/>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4238371" y="1348294"/>
            <a:ext cx="3810000" cy="521970"/>
          </a:xfrm>
          <a:prstGeom prst="rect">
            <a:avLst/>
          </a:prstGeom>
          <a:noFill/>
        </p:spPr>
        <p:txBody>
          <a:bodyPr wrap="none" rtlCol="0">
            <a:spAutoFit/>
          </a:bodyPr>
          <a:lstStyle/>
          <a:p>
            <a:r>
              <a:rPr lang="en-US" altLang="zh-CN"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7. </a:t>
            </a:r>
            <a:r>
              <a:rPr lang="zh-CN" altLang="en-US"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发出信号，寻求救援</a:t>
            </a:r>
            <a:endParaRPr lang="zh-CN" altLang="en-US" sz="2800" dirty="0">
              <a:gradFill>
                <a:gsLst>
                  <a:gs pos="0">
                    <a:srgbClr val="001892"/>
                  </a:gs>
                  <a:gs pos="100000">
                    <a:srgbClr val="B80000"/>
                  </a:gs>
                </a:gsLst>
                <a:lin ang="4200000" scaled="0"/>
              </a:gradFill>
            </a:endParaRPr>
          </a:p>
        </p:txBody>
      </p:sp>
      <p:sp>
        <p:nvSpPr>
          <p:cNvPr id="12" name="平行四边形 11"/>
          <p:cNvSpPr/>
          <p:nvPr/>
        </p:nvSpPr>
        <p:spPr>
          <a:xfrm>
            <a:off x="1598295" y="137160"/>
            <a:ext cx="264033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矩形 1"/>
          <p:cNvSpPr/>
          <p:nvPr/>
        </p:nvSpPr>
        <p:spPr>
          <a:xfrm>
            <a:off x="1680886" y="252559"/>
            <a:ext cx="2468880" cy="368300"/>
          </a:xfrm>
          <a:prstGeom prst="rect">
            <a:avLst/>
          </a:prstGeom>
          <a:effectLst/>
        </p:spPr>
        <p:txBody>
          <a:bodyPr wrap="none">
            <a:spAutoFit/>
          </a:bodyPr>
          <a:lstStyle/>
          <a:p>
            <a:r>
              <a:rPr lang="zh-CN" altLang="zh-CN"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火灾逃生时的注意事项</a:t>
            </a:r>
            <a:endPar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125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400" fill="hold"/>
                                        <p:tgtEl>
                                          <p:spTgt spid="7"/>
                                        </p:tgtEl>
                                        <p:attrNameLst>
                                          <p:attrName>ppt_x</p:attrName>
                                        </p:attrNameLst>
                                      </p:cBhvr>
                                      <p:tavLst>
                                        <p:tav tm="0">
                                          <p:val>
                                            <p:strVal val="0-#ppt_w/2"/>
                                          </p:val>
                                        </p:tav>
                                        <p:tav tm="100000">
                                          <p:val>
                                            <p:strVal val="#ppt_x"/>
                                          </p:val>
                                        </p:tav>
                                      </p:tavLst>
                                    </p:anim>
                                    <p:anim calcmode="lin" valueType="num">
                                      <p:cBhvr additive="base">
                                        <p:cTn id="8" dur="4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400"/>
                                        <p:tgtEl>
                                          <p:spTgt spid="6"/>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200"/>
                                        <p:tgtEl>
                                          <p:spTgt spid="2"/>
                                        </p:tgtEl>
                                      </p:cBhvr>
                                    </p:animEffect>
                                    <p:anim calcmode="lin" valueType="num">
                                      <p:cBhvr>
                                        <p:cTn id="17" dur="200" fill="hold"/>
                                        <p:tgtEl>
                                          <p:spTgt spid="2"/>
                                        </p:tgtEl>
                                        <p:attrNameLst>
                                          <p:attrName>ppt_x</p:attrName>
                                        </p:attrNameLst>
                                      </p:cBhvr>
                                      <p:tavLst>
                                        <p:tav tm="0">
                                          <p:val>
                                            <p:strVal val="#ppt_x"/>
                                          </p:val>
                                        </p:tav>
                                        <p:tav tm="100000">
                                          <p:val>
                                            <p:strVal val="#ppt_x"/>
                                          </p:val>
                                        </p:tav>
                                      </p:tavLst>
                                    </p:anim>
                                    <p:anim calcmode="lin" valueType="num">
                                      <p:cBhvr>
                                        <p:cTn id="18" dur="2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238371" y="1348294"/>
            <a:ext cx="3810000" cy="521970"/>
          </a:xfrm>
          <a:prstGeom prst="rect">
            <a:avLst/>
          </a:prstGeom>
          <a:noFill/>
        </p:spPr>
        <p:txBody>
          <a:bodyPr wrap="none" rtlCol="0">
            <a:spAutoFit/>
          </a:bodyPr>
          <a:lstStyle/>
          <a:p>
            <a:r>
              <a:rPr lang="en-US" altLang="zh-CN"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8. </a:t>
            </a:r>
            <a:r>
              <a:rPr lang="zh-CN" altLang="en-US" sz="2800" b="1" dirty="0">
                <a:gradFill>
                  <a:gsLst>
                    <a:gs pos="0">
                      <a:srgbClr val="001892"/>
                    </a:gs>
                    <a:gs pos="100000">
                      <a:srgbClr val="B80000"/>
                    </a:gs>
                  </a:gsLst>
                  <a:lin ang="4200000" scaled="0"/>
                </a:gradFill>
                <a:latin typeface="微软雅黑" panose="020B0503020204020204" charset="-122"/>
                <a:ea typeface="微软雅黑" panose="020B0503020204020204" charset="-122"/>
              </a:rPr>
              <a:t>大火袭来，固守待援</a:t>
            </a:r>
            <a:endParaRPr lang="zh-CN" altLang="en-US" sz="2800" dirty="0">
              <a:gradFill>
                <a:gsLst>
                  <a:gs pos="0">
                    <a:srgbClr val="001892"/>
                  </a:gs>
                  <a:gs pos="100000">
                    <a:srgbClr val="B80000"/>
                  </a:gs>
                </a:gsLst>
                <a:lin ang="4200000" scaled="0"/>
              </a:gradFill>
            </a:endParaRPr>
          </a:p>
        </p:txBody>
      </p:sp>
      <p:pic>
        <p:nvPicPr>
          <p:cNvPr id="7" name="Picture 2" descr="https://timgsa.baidu.com/timg?image&amp;quality=80&amp;size=b9999_10000&amp;sec=1563609875891&amp;di=eb48af55d9928c1e2f52722024df6dc7&amp;imgtype=0&amp;src=http%3A%2F%2Fphotocdn.sohu.com%2F20120615%2FImg345730217.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t="11" b="23440"/>
          <a:stretch>
            <a:fillRect/>
          </a:stretch>
        </p:blipFill>
        <p:spPr bwMode="auto">
          <a:xfrm>
            <a:off x="3456840" y="1997689"/>
            <a:ext cx="5067299" cy="2809876"/>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sp>
        <p:nvSpPr>
          <p:cNvPr id="12" name="平行四边形 11"/>
          <p:cNvSpPr/>
          <p:nvPr/>
        </p:nvSpPr>
        <p:spPr>
          <a:xfrm>
            <a:off x="1598295" y="137160"/>
            <a:ext cx="264033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矩形 1"/>
          <p:cNvSpPr/>
          <p:nvPr/>
        </p:nvSpPr>
        <p:spPr>
          <a:xfrm>
            <a:off x="1680886" y="252559"/>
            <a:ext cx="2468880" cy="368300"/>
          </a:xfrm>
          <a:prstGeom prst="rect">
            <a:avLst/>
          </a:prstGeom>
          <a:effectLst/>
        </p:spPr>
        <p:txBody>
          <a:bodyPr wrap="none">
            <a:spAutoFit/>
          </a:bodyPr>
          <a:lstStyle/>
          <a:p>
            <a:r>
              <a:rPr lang="zh-CN" altLang="zh-CN"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火灾逃生时的注意事项</a:t>
            </a:r>
            <a:endPar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125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400" fill="hold"/>
                                        <p:tgtEl>
                                          <p:spTgt spid="5"/>
                                        </p:tgtEl>
                                        <p:attrNameLst>
                                          <p:attrName>ppt_x</p:attrName>
                                        </p:attrNameLst>
                                      </p:cBhvr>
                                      <p:tavLst>
                                        <p:tav tm="0">
                                          <p:val>
                                            <p:strVal val="0-#ppt_w/2"/>
                                          </p:val>
                                        </p:tav>
                                        <p:tav tm="100000">
                                          <p:val>
                                            <p:strVal val="#ppt_x"/>
                                          </p:val>
                                        </p:tav>
                                      </p:tavLst>
                                    </p:anim>
                                    <p:anim calcmode="lin" valueType="num">
                                      <p:cBhvr additive="base">
                                        <p:cTn id="8" dur="4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400"/>
                                        <p:tgtEl>
                                          <p:spTgt spid="7"/>
                                        </p:tgtEl>
                                      </p:cBhvr>
                                    </p:animEffect>
                                    <p:anim calcmode="lin" valueType="num">
                                      <p:cBhvr>
                                        <p:cTn id="13" dur="400" fill="hold"/>
                                        <p:tgtEl>
                                          <p:spTgt spid="7"/>
                                        </p:tgtEl>
                                        <p:attrNameLst>
                                          <p:attrName>ppt_x</p:attrName>
                                        </p:attrNameLst>
                                      </p:cBhvr>
                                      <p:tavLst>
                                        <p:tav tm="0">
                                          <p:val>
                                            <p:strVal val="#ppt_x"/>
                                          </p:val>
                                        </p:tav>
                                        <p:tav tm="100000">
                                          <p:val>
                                            <p:strVal val="#ppt_x"/>
                                          </p:val>
                                        </p:tav>
                                      </p:tavLst>
                                    </p:anim>
                                    <p:anim calcmode="lin" valueType="num">
                                      <p:cBhvr>
                                        <p:cTn id="14" dur="4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200"/>
                                        <p:tgtEl>
                                          <p:spTgt spid="2"/>
                                        </p:tgtEl>
                                      </p:cBhvr>
                                    </p:animEffect>
                                    <p:anim calcmode="lin" valueType="num">
                                      <p:cBhvr>
                                        <p:cTn id="19" dur="200" fill="hold"/>
                                        <p:tgtEl>
                                          <p:spTgt spid="2"/>
                                        </p:tgtEl>
                                        <p:attrNameLst>
                                          <p:attrName>ppt_x</p:attrName>
                                        </p:attrNameLst>
                                      </p:cBhvr>
                                      <p:tavLst>
                                        <p:tav tm="0">
                                          <p:val>
                                            <p:strVal val="#ppt_x"/>
                                          </p:val>
                                        </p:tav>
                                        <p:tav tm="100000">
                                          <p:val>
                                            <p:strVal val="#ppt_x"/>
                                          </p:val>
                                        </p:tav>
                                      </p:tavLst>
                                    </p:anim>
                                    <p:anim calcmode="lin" valueType="num">
                                      <p:cBhvr>
                                        <p:cTn id="20" dur="2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p:nvSpPr>
        <p:spPr>
          <a:xfrm>
            <a:off x="2488971" y="3114428"/>
            <a:ext cx="7294880" cy="706755"/>
          </a:xfrm>
          <a:prstGeom prst="rect">
            <a:avLst/>
          </a:prstGeom>
          <a:noFill/>
        </p:spPr>
        <p:txBody>
          <a:bodyPr wrap="none" rtlCol="0">
            <a:spAutoFit/>
          </a:bodyPr>
          <a:p>
            <a:r>
              <a:rPr lang="zh-CN" altLang="en-US" sz="4000" b="1" dirty="0">
                <a:gradFill>
                  <a:gsLst>
                    <a:gs pos="0">
                      <a:srgbClr val="001892"/>
                    </a:gs>
                    <a:gs pos="100000">
                      <a:srgbClr val="B80000"/>
                    </a:gs>
                  </a:gsLst>
                  <a:lin ang="5400000" scaled="0"/>
                </a:gradFill>
                <a:latin typeface="微软雅黑" panose="020B0503020204020204" charset="-122"/>
                <a:ea typeface="微软雅黑" panose="020B0503020204020204" charset="-122"/>
                <a:cs typeface="+mn-ea"/>
              </a:rPr>
              <a:t>三、发生火灾时疏散人员的方法</a:t>
            </a:r>
            <a:endParaRPr lang="zh-CN" altLang="en-US" sz="4000" b="1" dirty="0">
              <a:gradFill>
                <a:gsLst>
                  <a:gs pos="0">
                    <a:srgbClr val="001892"/>
                  </a:gs>
                  <a:gs pos="100000">
                    <a:srgbClr val="B80000"/>
                  </a:gs>
                </a:gsLst>
                <a:lin ang="5400000" scaled="0"/>
              </a:gradFill>
              <a:latin typeface="微软雅黑" panose="020B0503020204020204" charset="-122"/>
              <a:ea typeface="微软雅黑" panose="020B0503020204020204" charset="-122"/>
              <a:cs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80886" y="252559"/>
            <a:ext cx="4450080" cy="521970"/>
          </a:xfrm>
          <a:prstGeom prst="rect">
            <a:avLst/>
          </a:prstGeom>
          <a:effectLst/>
        </p:spPr>
        <p:txBody>
          <a:bodyPr wrap="none">
            <a:spAutoFit/>
          </a:bodyPr>
          <a:lstStyle/>
          <a:p>
            <a:r>
              <a:rPr lang="zh-CN" altLang="zh-CN"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a:t>
            </a:r>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中华人民共和国</a:t>
            </a:r>
            <a:r>
              <a:rPr lang="zh-CN" altLang="zh-CN"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消防法》</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
        <p:nvSpPr>
          <p:cNvPr id="2" name="文本框 1"/>
          <p:cNvSpPr txBox="1"/>
          <p:nvPr/>
        </p:nvSpPr>
        <p:spPr>
          <a:xfrm>
            <a:off x="1945640" y="2237105"/>
            <a:ext cx="8254365" cy="3097770"/>
          </a:xfrm>
          <a:prstGeom prst="roundRect">
            <a:avLst>
              <a:gd name="adj" fmla="val 9972"/>
            </a:avLst>
          </a:prstGeom>
          <a:ln>
            <a:solidFill>
              <a:srgbClr val="FF0000"/>
            </a:solidFill>
          </a:ln>
        </p:spPr>
        <p:style>
          <a:lnRef idx="2">
            <a:schemeClr val="dk1"/>
          </a:lnRef>
          <a:fillRef idx="1">
            <a:schemeClr val="lt1"/>
          </a:fillRef>
          <a:effectRef idx="0">
            <a:schemeClr val="dk1"/>
          </a:effectRef>
          <a:fontRef idx="minor">
            <a:schemeClr val="dk1"/>
          </a:fontRef>
        </p:style>
        <p:txBody>
          <a:bodyPr wrap="square" rtlCol="0">
            <a:spAutoFit/>
            <a:scene3d>
              <a:camera prst="orthographicFront"/>
              <a:lightRig rig="threePt" dir="t"/>
            </a:scene3d>
          </a:bodyPr>
          <a:lstStyle/>
          <a:p>
            <a:pPr fontAlgn="auto">
              <a:lnSpc>
                <a:spcPct val="150000"/>
              </a:lnSpc>
            </a:pPr>
            <a:r>
              <a:rPr lang="zh-CN" altLang="en-US" sz="2000" dirty="0">
                <a:solidFill>
                  <a:schemeClr val="tx1"/>
                </a:solidFill>
                <a:effectLst>
                  <a:outerShdw blurRad="38100" dist="19050" dir="2700000" algn="tl" rotWithShape="0">
                    <a:schemeClr val="dk1">
                      <a:alpha val="40000"/>
                    </a:schemeClr>
                  </a:outerShdw>
                </a:effectLst>
                <a:sym typeface="+mn-ea"/>
              </a:rPr>
              <a:t>第五条： 任何单位和个人都有维护消防安全、保护消防设施、预防火灾、报告火警的义务。任何单位和成年人都有参加有组织的灭火工作的义务。</a:t>
            </a:r>
            <a:endParaRPr lang="zh-CN" altLang="en-US" sz="2000" dirty="0">
              <a:solidFill>
                <a:schemeClr val="tx1"/>
              </a:solidFill>
              <a:effectLst>
                <a:outerShdw blurRad="38100" dist="19050" dir="2700000" algn="tl" rotWithShape="0">
                  <a:schemeClr val="dk1">
                    <a:alpha val="40000"/>
                  </a:schemeClr>
                </a:outerShdw>
              </a:effectLst>
            </a:endParaRPr>
          </a:p>
          <a:p>
            <a:pPr fontAlgn="auto">
              <a:lnSpc>
                <a:spcPct val="150000"/>
              </a:lnSpc>
            </a:pPr>
            <a:r>
              <a:rPr lang="zh-CN" altLang="en-US" sz="2000" dirty="0">
                <a:solidFill>
                  <a:schemeClr val="tx1"/>
                </a:solidFill>
                <a:effectLst>
                  <a:outerShdw blurRad="38100" dist="19050" dir="2700000" algn="tl" rotWithShape="0">
                    <a:schemeClr val="dk1">
                      <a:alpha val="40000"/>
                    </a:schemeClr>
                  </a:outerShdw>
                </a:effectLst>
              </a:rPr>
              <a:t>第六十八条 ：人员密集场所发生火灾，该场所的现场工作人员不履行组织、引导在场人员疏散的义务，情节严重，尚不构成犯罪的，处五日以上十日以下拘留。</a:t>
            </a:r>
            <a:endParaRPr lang="zh-CN" altLang="en-US" sz="2000" dirty="0">
              <a:solidFill>
                <a:schemeClr val="tx1"/>
              </a:solidFill>
              <a:effectLst>
                <a:outerShdw blurRad="38100" dist="19050" dir="2700000" algn="tl" rotWithShape="0">
                  <a:schemeClr val="dk1">
                    <a:alpha val="40000"/>
                  </a:schemeClr>
                </a:outerShdw>
              </a:effectLst>
            </a:endParaRPr>
          </a:p>
        </p:txBody>
      </p:sp>
      <p:pic>
        <p:nvPicPr>
          <p:cNvPr id="5" name="图形 4" descr="打开的书"/>
          <p:cNvPicPr>
            <a:picLocks noChangeAspect="1"/>
          </p:cNvPicPr>
          <p:nvPr/>
        </p:nvPicPr>
        <p:blipFill>
          <a:blip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5486143" y="1017244"/>
            <a:ext cx="1219714" cy="1219714"/>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anim calcmode="lin" valueType="num">
                                      <p:cBhvr>
                                        <p:cTn id="8" dur="200" fill="hold"/>
                                        <p:tgtEl>
                                          <p:spTgt spid="3"/>
                                        </p:tgtEl>
                                        <p:attrNameLst>
                                          <p:attrName>ppt_x</p:attrName>
                                        </p:attrNameLst>
                                      </p:cBhvr>
                                      <p:tavLst>
                                        <p:tav tm="0">
                                          <p:val>
                                            <p:strVal val="#ppt_x"/>
                                          </p:val>
                                        </p:tav>
                                        <p:tav tm="100000">
                                          <p:val>
                                            <p:strVal val="#ppt_x"/>
                                          </p:val>
                                        </p:tav>
                                      </p:tavLst>
                                    </p:anim>
                                    <p:anim calcmode="lin" valueType="num">
                                      <p:cBhvr>
                                        <p:cTn id="9" dur="2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94368" y="5206299"/>
            <a:ext cx="5803265" cy="368300"/>
          </a:xfrm>
          <a:prstGeom prst="rect">
            <a:avLst/>
          </a:prstGeom>
        </p:spPr>
        <p:txBody>
          <a:bodyPr wrap="none">
            <a:spAutoFit/>
          </a:bodyPr>
          <a:lstStyle/>
          <a:p>
            <a:pPr algn="ctr"/>
            <a:r>
              <a:rPr lang="en-US" altLang="zh-CN" kern="100" dirty="0">
                <a:latin typeface="微软雅黑" panose="020B0503020204020204" charset="-122"/>
                <a:ea typeface="微软雅黑" panose="020B0503020204020204" charset="-122"/>
              </a:rPr>
              <a:t>1</a:t>
            </a:r>
            <a:r>
              <a:rPr lang="zh-CN" altLang="en-US" kern="100" dirty="0">
                <a:latin typeface="微软雅黑" panose="020B0503020204020204" charset="-122"/>
                <a:ea typeface="微软雅黑" panose="020B0503020204020204" charset="-122"/>
              </a:rPr>
              <a:t>、开启火灾应急广播，说明起火部位、指引疏散路线。</a:t>
            </a:r>
            <a:endParaRPr lang="zh-CN" altLang="en-US" dirty="0">
              <a:latin typeface="微软雅黑" panose="020B0503020204020204" charset="-122"/>
              <a:ea typeface="微软雅黑" panose="020B0503020204020204" charset="-122"/>
            </a:endParaRPr>
          </a:p>
        </p:txBody>
      </p:sp>
      <p:sp>
        <p:nvSpPr>
          <p:cNvPr id="3" name="矩形 2"/>
          <p:cNvSpPr/>
          <p:nvPr/>
        </p:nvSpPr>
        <p:spPr>
          <a:xfrm>
            <a:off x="1680886" y="252559"/>
            <a:ext cx="5161280" cy="521970"/>
          </a:xfrm>
          <a:prstGeom prst="rect">
            <a:avLst/>
          </a:prstGeom>
          <a:effectLst/>
        </p:spPr>
        <p:txBody>
          <a:bodyPr wrap="none">
            <a:spAutoFit/>
          </a:bodyPr>
          <a:lstStyle/>
          <a:p>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二、</a:t>
            </a:r>
            <a:r>
              <a:rPr lang="zh-CN" altLang="zh-CN"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发生火灾时疏散人员的方法</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pic>
        <p:nvPicPr>
          <p:cNvPr id="6146" name="Picture 2" descr="https://timgsa.baidu.com/timg?image&amp;quality=80&amp;size=b9999_10000&amp;sec=1563611060504&amp;di=daa61034763f8c09bea63cd5da1292bf&amp;imgtype=0&amp;src=http%3A%2F%2Fupload.zznews.gov.cn%2F2015%2F1219%2F1450495562747.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t="10128" b="11765"/>
          <a:stretch>
            <a:fillRect/>
          </a:stretch>
        </p:blipFill>
        <p:spPr bwMode="auto">
          <a:xfrm>
            <a:off x="3465268" y="1521069"/>
            <a:ext cx="5016344" cy="3349870"/>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125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anim calcmode="lin" valueType="num">
                                      <p:cBhvr>
                                        <p:cTn id="8" dur="200" fill="hold"/>
                                        <p:tgtEl>
                                          <p:spTgt spid="3"/>
                                        </p:tgtEl>
                                        <p:attrNameLst>
                                          <p:attrName>ppt_x</p:attrName>
                                        </p:attrNameLst>
                                      </p:cBhvr>
                                      <p:tavLst>
                                        <p:tav tm="0">
                                          <p:val>
                                            <p:strVal val="#ppt_x"/>
                                          </p:val>
                                        </p:tav>
                                        <p:tav tm="100000">
                                          <p:val>
                                            <p:strVal val="#ppt_x"/>
                                          </p:val>
                                        </p:tav>
                                      </p:tavLst>
                                    </p:anim>
                                    <p:anim calcmode="lin" valueType="num">
                                      <p:cBhvr>
                                        <p:cTn id="9" dur="2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146"/>
                                        </p:tgtEl>
                                        <p:attrNameLst>
                                          <p:attrName>style.visibility</p:attrName>
                                        </p:attrNameLst>
                                      </p:cBhvr>
                                      <p:to>
                                        <p:strVal val="visible"/>
                                      </p:to>
                                    </p:set>
                                    <p:anim calcmode="lin" valueType="num">
                                      <p:cBhvr>
                                        <p:cTn id="13" dur="500" fill="hold"/>
                                        <p:tgtEl>
                                          <p:spTgt spid="6146"/>
                                        </p:tgtEl>
                                        <p:attrNameLst>
                                          <p:attrName>ppt_w</p:attrName>
                                        </p:attrNameLst>
                                      </p:cBhvr>
                                      <p:tavLst>
                                        <p:tav tm="0">
                                          <p:val>
                                            <p:fltVal val="0"/>
                                          </p:val>
                                        </p:tav>
                                        <p:tav tm="100000">
                                          <p:val>
                                            <p:strVal val="#ppt_w"/>
                                          </p:val>
                                        </p:tav>
                                      </p:tavLst>
                                    </p:anim>
                                    <p:anim calcmode="lin" valueType="num">
                                      <p:cBhvr>
                                        <p:cTn id="14" dur="500" fill="hold"/>
                                        <p:tgtEl>
                                          <p:spTgt spid="6146"/>
                                        </p:tgtEl>
                                        <p:attrNameLst>
                                          <p:attrName>ppt_h</p:attrName>
                                        </p:attrNameLst>
                                      </p:cBhvr>
                                      <p:tavLst>
                                        <p:tav tm="0">
                                          <p:val>
                                            <p:fltVal val="0"/>
                                          </p:val>
                                        </p:tav>
                                        <p:tav tm="100000">
                                          <p:val>
                                            <p:strVal val="#ppt_h"/>
                                          </p:val>
                                        </p:tav>
                                      </p:tavLst>
                                    </p:anim>
                                    <p:animEffect transition="in" filter="fade">
                                      <p:cBhvr>
                                        <p:cTn id="15" dur="500"/>
                                        <p:tgtEl>
                                          <p:spTgt spid="6146"/>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anim calcmode="lin" valueType="num">
                                      <p:cBhvr>
                                        <p:cTn id="20" dur="500" fill="hold"/>
                                        <p:tgtEl>
                                          <p:spTgt spid="2"/>
                                        </p:tgtEl>
                                        <p:attrNameLst>
                                          <p:attrName>ppt_x</p:attrName>
                                        </p:attrNameLst>
                                      </p:cBhvr>
                                      <p:tavLst>
                                        <p:tav tm="0">
                                          <p:val>
                                            <p:strVal val="#ppt_x"/>
                                          </p:val>
                                        </p:tav>
                                        <p:tav tm="100000">
                                          <p:val>
                                            <p:strVal val="#ppt_x"/>
                                          </p:val>
                                        </p:tav>
                                      </p:tavLst>
                                    </p:anim>
                                    <p:anim calcmode="lin" valueType="num">
                                      <p:cBhvr>
                                        <p:cTn id="21"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22768" y="5215176"/>
            <a:ext cx="8546465" cy="368300"/>
          </a:xfrm>
          <a:prstGeom prst="rect">
            <a:avLst/>
          </a:prstGeom>
        </p:spPr>
        <p:txBody>
          <a:bodyPr wrap="none">
            <a:spAutoFit/>
          </a:bodyPr>
          <a:lstStyle/>
          <a:p>
            <a:pPr algn="ctr"/>
            <a:r>
              <a:rPr lang="en-US" altLang="zh-CN" dirty="0">
                <a:latin typeface="微软雅黑" panose="020B0503020204020204" charset="-122"/>
                <a:ea typeface="微软雅黑" panose="020B0503020204020204" charset="-122"/>
              </a:rPr>
              <a:t>2</a:t>
            </a:r>
            <a:r>
              <a:rPr lang="zh-CN" altLang="zh-CN" dirty="0">
                <a:latin typeface="微软雅黑" panose="020B0503020204020204" charset="-122"/>
                <a:ea typeface="微软雅黑" panose="020B0503020204020204" charset="-122"/>
              </a:rPr>
              <a:t>、互帮互助，共同逃生，按照“先老弱病残，后年轻力壮”的疏散原则进行疏散。</a:t>
            </a:r>
            <a:endParaRPr lang="zh-CN" altLang="zh-CN" dirty="0">
              <a:latin typeface="微软雅黑" panose="020B0503020204020204" charset="-122"/>
              <a:ea typeface="微软雅黑" panose="020B0503020204020204" charset="-122"/>
            </a:endParaRPr>
          </a:p>
        </p:txBody>
      </p:sp>
      <p:pic>
        <p:nvPicPr>
          <p:cNvPr id="7" name="Picture 2" descr="https://timgsa.baidu.com/timg?image&amp;quality=80&amp;size=b9999_10000&amp;sec=1563611165962&amp;di=290d5343798e64a73db989e0c605c408&amp;imgtype=0&amp;src=http%3A%2F%2Fupload.yuwenmi.com%2Fimage%2F20170506%2F1494038822375323.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t="24658" b="3682"/>
          <a:stretch>
            <a:fillRect/>
          </a:stretch>
        </p:blipFill>
        <p:spPr bwMode="auto">
          <a:xfrm>
            <a:off x="3465268" y="1521069"/>
            <a:ext cx="5016344" cy="3349870"/>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sp>
        <p:nvSpPr>
          <p:cNvPr id="5" name="矩形 4"/>
          <p:cNvSpPr/>
          <p:nvPr/>
        </p:nvSpPr>
        <p:spPr>
          <a:xfrm>
            <a:off x="1680886" y="252559"/>
            <a:ext cx="5161280" cy="521970"/>
          </a:xfrm>
          <a:prstGeom prst="rect">
            <a:avLst/>
          </a:prstGeom>
          <a:effectLst/>
        </p:spPr>
        <p:txBody>
          <a:bodyPr wrap="none">
            <a:spAutoFit/>
          </a:bodyPr>
          <a:lstStyle/>
          <a:p>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二、</a:t>
            </a:r>
            <a:r>
              <a:rPr lang="zh-CN" altLang="zh-CN"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发生火灾时疏散人员的方法</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125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anim calcmode="lin" valueType="num">
                                      <p:cBhvr>
                                        <p:cTn id="8" dur="200" fill="hold"/>
                                        <p:tgtEl>
                                          <p:spTgt spid="5"/>
                                        </p:tgtEl>
                                        <p:attrNameLst>
                                          <p:attrName>ppt_x</p:attrName>
                                        </p:attrNameLst>
                                      </p:cBhvr>
                                      <p:tavLst>
                                        <p:tav tm="0">
                                          <p:val>
                                            <p:strVal val="#ppt_x"/>
                                          </p:val>
                                        </p:tav>
                                        <p:tav tm="100000">
                                          <p:val>
                                            <p:strVal val="#ppt_x"/>
                                          </p:val>
                                        </p:tav>
                                      </p:tavLst>
                                    </p:anim>
                                    <p:anim calcmode="lin" valueType="num">
                                      <p:cBhvr>
                                        <p:cTn id="9" dur="2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anim calcmode="lin" valueType="num">
                                      <p:cBhvr>
                                        <p:cTn id="20" dur="500" fill="hold"/>
                                        <p:tgtEl>
                                          <p:spTgt spid="2"/>
                                        </p:tgtEl>
                                        <p:attrNameLst>
                                          <p:attrName>ppt_x</p:attrName>
                                        </p:attrNameLst>
                                      </p:cBhvr>
                                      <p:tavLst>
                                        <p:tav tm="0">
                                          <p:val>
                                            <p:strVal val="#ppt_x"/>
                                          </p:val>
                                        </p:tav>
                                        <p:tav tm="100000">
                                          <p:val>
                                            <p:strVal val="#ppt_x"/>
                                          </p:val>
                                        </p:tav>
                                      </p:tavLst>
                                    </p:anim>
                                    <p:anim calcmode="lin" valueType="num">
                                      <p:cBhvr>
                                        <p:cTn id="21"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94268" y="5215176"/>
            <a:ext cx="7403465" cy="368300"/>
          </a:xfrm>
          <a:prstGeom prst="rect">
            <a:avLst/>
          </a:prstGeom>
        </p:spPr>
        <p:txBody>
          <a:bodyPr wrap="none">
            <a:spAutoFit/>
          </a:bodyPr>
          <a:lstStyle/>
          <a:p>
            <a:pPr algn="ctr"/>
            <a:r>
              <a:rPr lang="en-US" altLang="zh-CN" dirty="0">
                <a:latin typeface="微软雅黑" panose="020B0503020204020204" charset="-122"/>
                <a:ea typeface="微软雅黑" panose="020B0503020204020204" charset="-122"/>
              </a:rPr>
              <a:t>3</a:t>
            </a:r>
            <a:r>
              <a:rPr lang="zh-CN" altLang="zh-CN" dirty="0">
                <a:latin typeface="微软雅黑" panose="020B0503020204020204" charset="-122"/>
                <a:ea typeface="微软雅黑" panose="020B0503020204020204" charset="-122"/>
              </a:rPr>
              <a:t>、开放全部出口，组织工作人员，疏导相关人员从疏散通道有序疏散。</a:t>
            </a:r>
            <a:endParaRPr lang="zh-CN" altLang="zh-CN" dirty="0">
              <a:latin typeface="微软雅黑" panose="020B0503020204020204" charset="-122"/>
              <a:ea typeface="微软雅黑" panose="020B0503020204020204" charset="-122"/>
            </a:endParaRPr>
          </a:p>
        </p:txBody>
      </p:sp>
      <p:pic>
        <p:nvPicPr>
          <p:cNvPr id="4" name="Picture 2" descr="https://timgsa.baidu.com/timg?image&amp;quality=80&amp;size=b9999_10000&amp;sec=1563613450449&amp;di=8722ffacd254cff1b311c748224920d2&amp;imgtype=0&amp;src=http%3A%2F%2Fmmbiz.qpic.cn%2Fmmbiz_jpg%2FUoafGLGtcwpqJiaNPNFXWgpauOQ5vAsmDaytWTibovdLdI2skiaYngkX9aibKpwwd43rR1k9sT4MqI7GT1Kk2KO6ibA%2F640%3Fwx_fmt%3Djpe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b="16287"/>
          <a:stretch>
            <a:fillRect/>
          </a:stretch>
        </p:blipFill>
        <p:spPr bwMode="auto">
          <a:xfrm>
            <a:off x="3593234" y="1321045"/>
            <a:ext cx="5005217" cy="3349870"/>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sp>
        <p:nvSpPr>
          <p:cNvPr id="5" name="矩形 4"/>
          <p:cNvSpPr/>
          <p:nvPr/>
        </p:nvSpPr>
        <p:spPr>
          <a:xfrm>
            <a:off x="1680886" y="252559"/>
            <a:ext cx="5161280" cy="521970"/>
          </a:xfrm>
          <a:prstGeom prst="rect">
            <a:avLst/>
          </a:prstGeom>
          <a:effectLst/>
        </p:spPr>
        <p:txBody>
          <a:bodyPr wrap="none">
            <a:spAutoFit/>
          </a:bodyPr>
          <a:lstStyle/>
          <a:p>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二、</a:t>
            </a:r>
            <a:r>
              <a:rPr lang="zh-CN" altLang="zh-CN"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发生火灾时疏散人员的方法</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125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anim calcmode="lin" valueType="num">
                                      <p:cBhvr>
                                        <p:cTn id="8" dur="200" fill="hold"/>
                                        <p:tgtEl>
                                          <p:spTgt spid="5"/>
                                        </p:tgtEl>
                                        <p:attrNameLst>
                                          <p:attrName>ppt_x</p:attrName>
                                        </p:attrNameLst>
                                      </p:cBhvr>
                                      <p:tavLst>
                                        <p:tav tm="0">
                                          <p:val>
                                            <p:strVal val="#ppt_x"/>
                                          </p:val>
                                        </p:tav>
                                        <p:tav tm="100000">
                                          <p:val>
                                            <p:strVal val="#ppt_x"/>
                                          </p:val>
                                        </p:tav>
                                      </p:tavLst>
                                    </p:anim>
                                    <p:anim calcmode="lin" valueType="num">
                                      <p:cBhvr>
                                        <p:cTn id="9" dur="2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anim calcmode="lin" valueType="num">
                                      <p:cBhvr>
                                        <p:cTn id="20" dur="500" fill="hold"/>
                                        <p:tgtEl>
                                          <p:spTgt spid="2"/>
                                        </p:tgtEl>
                                        <p:attrNameLst>
                                          <p:attrName>ppt_x</p:attrName>
                                        </p:attrNameLst>
                                      </p:cBhvr>
                                      <p:tavLst>
                                        <p:tav tm="0">
                                          <p:val>
                                            <p:strVal val="#ppt_x"/>
                                          </p:val>
                                        </p:tav>
                                        <p:tav tm="100000">
                                          <p:val>
                                            <p:strVal val="#ppt_x"/>
                                          </p:val>
                                        </p:tav>
                                      </p:tavLst>
                                    </p:anim>
                                    <p:anim calcmode="lin" valueType="num">
                                      <p:cBhvr>
                                        <p:cTn id="21"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65568" y="5215176"/>
            <a:ext cx="9460865" cy="368300"/>
          </a:xfrm>
          <a:prstGeom prst="rect">
            <a:avLst/>
          </a:prstGeom>
        </p:spPr>
        <p:txBody>
          <a:bodyPr wrap="none">
            <a:spAutoFit/>
          </a:bodyPr>
          <a:lstStyle/>
          <a:p>
            <a:pPr algn="ctr"/>
            <a:r>
              <a:rPr lang="en-US" altLang="zh-CN" dirty="0">
                <a:latin typeface="微软雅黑" panose="020B0503020204020204" charset="-122"/>
                <a:ea typeface="微软雅黑" panose="020B0503020204020204" charset="-122"/>
              </a:rPr>
              <a:t>4</a:t>
            </a:r>
            <a:r>
              <a:rPr lang="zh-CN" altLang="zh-CN" dirty="0">
                <a:latin typeface="微软雅黑" panose="020B0503020204020204" charset="-122"/>
                <a:ea typeface="微软雅黑" panose="020B0503020204020204" charset="-122"/>
              </a:rPr>
              <a:t>、当发生人群拥挤或摔倒等紧急情况时要果断处置，告知群众保持冷静，并隔断后续人流。</a:t>
            </a:r>
            <a:endParaRPr lang="zh-CN" altLang="zh-CN" dirty="0">
              <a:latin typeface="微软雅黑" panose="020B0503020204020204" charset="-122"/>
              <a:ea typeface="微软雅黑" panose="020B0503020204020204" charset="-122"/>
            </a:endParaRPr>
          </a:p>
        </p:txBody>
      </p:sp>
      <p:pic>
        <p:nvPicPr>
          <p:cNvPr id="6" name="Picture 2" descr="https://timgsa.baidu.com/timg?image&amp;quality=80&amp;size=b9999_10000&amp;sec=1563613653256&amp;di=cff8efe9639567bc3d1ee4bc3bb5d830&amp;imgtype=0&amp;src=http%3A%2F%2Fn.sinaimg.cn%2Fsinacn14%2F596%2Fw736h660%2F20180825%2Fec02-hicsiax0256053.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t="5516" b="19850"/>
          <a:stretch>
            <a:fillRect/>
          </a:stretch>
        </p:blipFill>
        <p:spPr bwMode="auto">
          <a:xfrm>
            <a:off x="3593234" y="1536945"/>
            <a:ext cx="5005217" cy="3349870"/>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sp>
        <p:nvSpPr>
          <p:cNvPr id="5" name="矩形 4"/>
          <p:cNvSpPr/>
          <p:nvPr/>
        </p:nvSpPr>
        <p:spPr>
          <a:xfrm>
            <a:off x="1680886" y="252559"/>
            <a:ext cx="5161280" cy="521970"/>
          </a:xfrm>
          <a:prstGeom prst="rect">
            <a:avLst/>
          </a:prstGeom>
          <a:effectLst/>
        </p:spPr>
        <p:txBody>
          <a:bodyPr wrap="none">
            <a:spAutoFit/>
          </a:bodyPr>
          <a:lstStyle/>
          <a:p>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二、</a:t>
            </a:r>
            <a:r>
              <a:rPr lang="zh-CN" altLang="zh-CN"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发生火灾时疏散人员的方法</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125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anim calcmode="lin" valueType="num">
                                      <p:cBhvr>
                                        <p:cTn id="8" dur="200" fill="hold"/>
                                        <p:tgtEl>
                                          <p:spTgt spid="5"/>
                                        </p:tgtEl>
                                        <p:attrNameLst>
                                          <p:attrName>ppt_x</p:attrName>
                                        </p:attrNameLst>
                                      </p:cBhvr>
                                      <p:tavLst>
                                        <p:tav tm="0">
                                          <p:val>
                                            <p:strVal val="#ppt_x"/>
                                          </p:val>
                                        </p:tav>
                                        <p:tav tm="100000">
                                          <p:val>
                                            <p:strVal val="#ppt_x"/>
                                          </p:val>
                                        </p:tav>
                                      </p:tavLst>
                                    </p:anim>
                                    <p:anim calcmode="lin" valueType="num">
                                      <p:cBhvr>
                                        <p:cTn id="9" dur="2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anim calcmode="lin" valueType="num">
                                      <p:cBhvr>
                                        <p:cTn id="20" dur="500" fill="hold"/>
                                        <p:tgtEl>
                                          <p:spTgt spid="2"/>
                                        </p:tgtEl>
                                        <p:attrNameLst>
                                          <p:attrName>ppt_x</p:attrName>
                                        </p:attrNameLst>
                                      </p:cBhvr>
                                      <p:tavLst>
                                        <p:tav tm="0">
                                          <p:val>
                                            <p:strVal val="#ppt_x"/>
                                          </p:val>
                                        </p:tav>
                                        <p:tav tm="100000">
                                          <p:val>
                                            <p:strVal val="#ppt_x"/>
                                          </p:val>
                                        </p:tav>
                                      </p:tavLst>
                                    </p:anim>
                                    <p:anim calcmode="lin" valueType="num">
                                      <p:cBhvr>
                                        <p:cTn id="21"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ldLvl="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65568" y="5215176"/>
            <a:ext cx="9460865" cy="368300"/>
          </a:xfrm>
          <a:prstGeom prst="rect">
            <a:avLst/>
          </a:prstGeom>
        </p:spPr>
        <p:txBody>
          <a:bodyPr wrap="none">
            <a:spAutoFit/>
          </a:bodyPr>
          <a:lstStyle/>
          <a:p>
            <a:pPr algn="ctr"/>
            <a:r>
              <a:rPr lang="en-US" altLang="zh-CN" dirty="0">
                <a:latin typeface="微软雅黑" panose="020B0503020204020204" charset="-122"/>
                <a:ea typeface="微软雅黑" panose="020B0503020204020204" charset="-122"/>
              </a:rPr>
              <a:t>5</a:t>
            </a:r>
            <a:r>
              <a:rPr lang="zh-CN" altLang="zh-CN" dirty="0">
                <a:latin typeface="微软雅黑" panose="020B0503020204020204" charset="-122"/>
                <a:ea typeface="微软雅黑" panose="020B0503020204020204" charset="-122"/>
              </a:rPr>
              <a:t>、组织着火层等受火灾威胁楼层的人员，沿火灾蔓延的相反方向和安全出口部位有序疏散。</a:t>
            </a:r>
            <a:endParaRPr lang="zh-CN" altLang="zh-CN" dirty="0">
              <a:latin typeface="微软雅黑" panose="020B0503020204020204" charset="-122"/>
              <a:ea typeface="微软雅黑" panose="020B0503020204020204" charset="-122"/>
            </a:endParaRPr>
          </a:p>
        </p:txBody>
      </p:sp>
      <p:pic>
        <p:nvPicPr>
          <p:cNvPr id="7" name="Picture 2" descr="https://timgsa.baidu.com/timg?image&amp;quality=80&amp;size=b9999_10000&amp;sec=1563613191394&amp;di=a74b7a9c3f53eb96948c6026e5de5e0c&amp;imgtype=0&amp;src=http%3A%2F%2Fs9.rr.itc.cn%2Fr%2FwapChange%2F20174_4_10%2Fa72n5m06177820385405.jpe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t="6838" b="639"/>
          <a:stretch>
            <a:fillRect/>
          </a:stretch>
        </p:blipFill>
        <p:spPr bwMode="auto">
          <a:xfrm>
            <a:off x="3593234" y="1441060"/>
            <a:ext cx="5005217" cy="3349870"/>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sp>
        <p:nvSpPr>
          <p:cNvPr id="5" name="矩形 4"/>
          <p:cNvSpPr/>
          <p:nvPr/>
        </p:nvSpPr>
        <p:spPr>
          <a:xfrm>
            <a:off x="1680886" y="252559"/>
            <a:ext cx="5161280" cy="521970"/>
          </a:xfrm>
          <a:prstGeom prst="rect">
            <a:avLst/>
          </a:prstGeom>
          <a:effectLst/>
        </p:spPr>
        <p:txBody>
          <a:bodyPr wrap="none">
            <a:spAutoFit/>
          </a:bodyPr>
          <a:lstStyle/>
          <a:p>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二、</a:t>
            </a:r>
            <a:r>
              <a:rPr lang="zh-CN" altLang="zh-CN"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发生火灾时疏散人员的方法</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125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anim calcmode="lin" valueType="num">
                                      <p:cBhvr>
                                        <p:cTn id="8" dur="200" fill="hold"/>
                                        <p:tgtEl>
                                          <p:spTgt spid="5"/>
                                        </p:tgtEl>
                                        <p:attrNameLst>
                                          <p:attrName>ppt_x</p:attrName>
                                        </p:attrNameLst>
                                      </p:cBhvr>
                                      <p:tavLst>
                                        <p:tav tm="0">
                                          <p:val>
                                            <p:strVal val="#ppt_x"/>
                                          </p:val>
                                        </p:tav>
                                        <p:tav tm="100000">
                                          <p:val>
                                            <p:strVal val="#ppt_x"/>
                                          </p:val>
                                        </p:tav>
                                      </p:tavLst>
                                    </p:anim>
                                    <p:anim calcmode="lin" valueType="num">
                                      <p:cBhvr>
                                        <p:cTn id="9" dur="2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anim calcmode="lin" valueType="num">
                                      <p:cBhvr>
                                        <p:cTn id="20" dur="500" fill="hold"/>
                                        <p:tgtEl>
                                          <p:spTgt spid="2"/>
                                        </p:tgtEl>
                                        <p:attrNameLst>
                                          <p:attrName>ppt_x</p:attrName>
                                        </p:attrNameLst>
                                      </p:cBhvr>
                                      <p:tavLst>
                                        <p:tav tm="0">
                                          <p:val>
                                            <p:strVal val="#ppt_x"/>
                                          </p:val>
                                        </p:tav>
                                        <p:tav tm="100000">
                                          <p:val>
                                            <p:strVal val="#ppt_x"/>
                                          </p:val>
                                        </p:tav>
                                      </p:tavLst>
                                    </p:anim>
                                    <p:anim calcmode="lin" valueType="num">
                                      <p:cBhvr>
                                        <p:cTn id="21"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4" name="组合 23"/>
          <p:cNvGrpSpPr/>
          <p:nvPr/>
        </p:nvGrpSpPr>
        <p:grpSpPr>
          <a:xfrm>
            <a:off x="3843452" y="2644834"/>
            <a:ext cx="7682230" cy="1373505"/>
            <a:chOff x="4430192" y="2769294"/>
            <a:chExt cx="7682230" cy="1373505"/>
          </a:xfrm>
        </p:grpSpPr>
        <p:sp>
          <p:nvSpPr>
            <p:cNvPr id="25" name="文本框 24"/>
            <p:cNvSpPr txBox="1"/>
            <p:nvPr/>
          </p:nvSpPr>
          <p:spPr>
            <a:xfrm>
              <a:off x="4430192" y="2769294"/>
              <a:ext cx="2537874" cy="923330"/>
            </a:xfrm>
            <a:prstGeom prst="rect">
              <a:avLst/>
            </a:prstGeom>
            <a:noFill/>
          </p:spPr>
          <p:txBody>
            <a:bodyPr wrap="none" rtlCol="0">
              <a:spAutoFit/>
            </a:bodyPr>
            <a:p>
              <a:r>
                <a:rPr lang="en-US" altLang="zh-CN" sz="5400" dirty="0">
                  <a:gradFill>
                    <a:gsLst>
                      <a:gs pos="0">
                        <a:srgbClr val="001892"/>
                      </a:gs>
                      <a:gs pos="100000">
                        <a:srgbClr val="B80000"/>
                      </a:gs>
                    </a:gsLst>
                    <a:lin ang="5400000" scaled="0"/>
                  </a:gradFill>
                  <a:latin typeface="时尚中黑简体" pitchFamily="2" charset="-122"/>
                  <a:ea typeface="时尚中黑简体" pitchFamily="2" charset="-122"/>
                  <a:cs typeface="+mn-ea"/>
                  <a:sym typeface="庞门正道标题体" panose="02010600030101010101" pitchFamily="2" charset="-122"/>
                </a:rPr>
                <a:t>PART</a:t>
              </a:r>
              <a:r>
                <a:rPr lang="en-US" altLang="zh-CN" sz="3600" dirty="0">
                  <a:gradFill>
                    <a:gsLst>
                      <a:gs pos="0">
                        <a:srgbClr val="001892"/>
                      </a:gs>
                      <a:gs pos="100000">
                        <a:srgbClr val="B80000"/>
                      </a:gs>
                    </a:gsLst>
                    <a:lin ang="5400000" scaled="0"/>
                  </a:gradFill>
                  <a:latin typeface="时尚中黑简体" pitchFamily="2" charset="-122"/>
                  <a:ea typeface="时尚中黑简体" pitchFamily="2" charset="-122"/>
                  <a:cs typeface="+mn-ea"/>
                  <a:sym typeface="庞门正道标题体" panose="02010600030101010101" pitchFamily="2" charset="-122"/>
                </a:rPr>
                <a:t>01</a:t>
              </a:r>
              <a:endParaRPr lang="zh-CN" altLang="en-US" sz="3600" dirty="0">
                <a:gradFill>
                  <a:gsLst>
                    <a:gs pos="0">
                      <a:srgbClr val="001892"/>
                    </a:gs>
                    <a:gs pos="100000">
                      <a:srgbClr val="B80000"/>
                    </a:gs>
                  </a:gsLst>
                  <a:lin ang="5400000" scaled="0"/>
                </a:gradFill>
                <a:latin typeface="时尚中黑简体" pitchFamily="2" charset="-122"/>
                <a:ea typeface="时尚中黑简体" pitchFamily="2" charset="-122"/>
                <a:cs typeface="+mn-ea"/>
                <a:sym typeface="庞门正道标题体" panose="02010600030101010101" pitchFamily="2" charset="-122"/>
              </a:endParaRPr>
            </a:p>
          </p:txBody>
        </p:sp>
        <p:sp>
          <p:nvSpPr>
            <p:cNvPr id="26" name="文本框 25"/>
            <p:cNvSpPr txBox="1"/>
            <p:nvPr/>
          </p:nvSpPr>
          <p:spPr>
            <a:xfrm>
              <a:off x="4430192" y="3559234"/>
              <a:ext cx="7682230" cy="583565"/>
            </a:xfrm>
            <a:prstGeom prst="rect">
              <a:avLst/>
            </a:prstGeom>
            <a:noFill/>
          </p:spPr>
          <p:txBody>
            <a:bodyPr wrap="square" rtlCol="0">
              <a:spAutoFit/>
            </a:bodyPr>
            <a:p>
              <a:r>
                <a:rPr lang="zh-CN" altLang="en-US" sz="3200" b="1" dirty="0">
                  <a:latin typeface="+mn-ea"/>
                </a:rPr>
                <a:t>湖北第二师范学院基本情况介绍</a:t>
              </a:r>
              <a:endParaRPr lang="zh-CN" altLang="en-US" sz="3200" b="1" dirty="0">
                <a:solidFill>
                  <a:srgbClr val="FF0000"/>
                </a:solidFill>
                <a:latin typeface="+mn-ea"/>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4430192" y="2769294"/>
            <a:ext cx="3303593" cy="1354230"/>
            <a:chOff x="4430192" y="2769294"/>
            <a:chExt cx="3303593" cy="1354230"/>
          </a:xfrm>
        </p:grpSpPr>
        <p:sp>
          <p:nvSpPr>
            <p:cNvPr id="16" name="文本框 15"/>
            <p:cNvSpPr txBox="1"/>
            <p:nvPr/>
          </p:nvSpPr>
          <p:spPr>
            <a:xfrm>
              <a:off x="4430192" y="2769294"/>
              <a:ext cx="2537874" cy="923330"/>
            </a:xfrm>
            <a:prstGeom prst="rect">
              <a:avLst/>
            </a:prstGeom>
            <a:noFill/>
          </p:spPr>
          <p:txBody>
            <a:bodyPr wrap="none" rtlCol="0">
              <a:spAutoFit/>
            </a:bodyPr>
            <a:p>
              <a:r>
                <a:rPr lang="en-US" altLang="zh-CN" sz="5400" dirty="0">
                  <a:gradFill>
                    <a:gsLst>
                      <a:gs pos="0">
                        <a:srgbClr val="001892"/>
                      </a:gs>
                      <a:gs pos="100000">
                        <a:srgbClr val="B80000"/>
                      </a:gs>
                    </a:gsLst>
                    <a:lin ang="5400000" scaled="0"/>
                  </a:gradFill>
                  <a:latin typeface="时尚中黑简体" pitchFamily="2" charset="-122"/>
                  <a:ea typeface="时尚中黑简体" pitchFamily="2" charset="-122"/>
                  <a:cs typeface="+mn-ea"/>
                  <a:sym typeface="庞门正道标题体" panose="02010600030101010101" pitchFamily="2" charset="-122"/>
                </a:rPr>
                <a:t>PART</a:t>
              </a:r>
              <a:r>
                <a:rPr lang="en-US" altLang="zh-CN" sz="3600" dirty="0">
                  <a:gradFill>
                    <a:gsLst>
                      <a:gs pos="0">
                        <a:srgbClr val="001892"/>
                      </a:gs>
                      <a:gs pos="100000">
                        <a:srgbClr val="B80000"/>
                      </a:gs>
                    </a:gsLst>
                    <a:lin ang="5400000" scaled="0"/>
                  </a:gradFill>
                  <a:latin typeface="时尚中黑简体" pitchFamily="2" charset="-122"/>
                  <a:ea typeface="时尚中黑简体" pitchFamily="2" charset="-122"/>
                  <a:cs typeface="+mn-ea"/>
                  <a:sym typeface="庞门正道标题体" panose="02010600030101010101" pitchFamily="2" charset="-122"/>
                </a:rPr>
                <a:t>03</a:t>
              </a:r>
              <a:endParaRPr lang="zh-CN" altLang="en-US" sz="3600" dirty="0">
                <a:gradFill>
                  <a:gsLst>
                    <a:gs pos="0">
                      <a:srgbClr val="001892"/>
                    </a:gs>
                    <a:gs pos="100000">
                      <a:srgbClr val="B80000"/>
                    </a:gs>
                  </a:gsLst>
                  <a:lin ang="5400000" scaled="0"/>
                </a:gradFill>
                <a:latin typeface="时尚中黑简体" pitchFamily="2" charset="-122"/>
                <a:ea typeface="时尚中黑简体" pitchFamily="2" charset="-122"/>
                <a:cs typeface="+mn-ea"/>
                <a:sym typeface="庞门正道标题体" panose="02010600030101010101" pitchFamily="2" charset="-122"/>
              </a:endParaRPr>
            </a:p>
          </p:txBody>
        </p:sp>
        <p:sp>
          <p:nvSpPr>
            <p:cNvPr id="7" name="文本框 6"/>
            <p:cNvSpPr txBox="1"/>
            <p:nvPr/>
          </p:nvSpPr>
          <p:spPr>
            <a:xfrm>
              <a:off x="4430192" y="3538749"/>
              <a:ext cx="3303593" cy="584775"/>
            </a:xfrm>
            <a:prstGeom prst="rect">
              <a:avLst/>
            </a:prstGeom>
            <a:noFill/>
          </p:spPr>
          <p:txBody>
            <a:bodyPr wrap="square" rtlCol="0">
              <a:spAutoFit/>
            </a:bodyPr>
            <a:p>
              <a:r>
                <a:rPr lang="zh-CN" altLang="en-US" sz="3200" b="1" dirty="0">
                  <a:latin typeface="+mn-ea"/>
                </a:rPr>
                <a:t>初起火灾扑救</a:t>
              </a:r>
              <a:endParaRPr lang="zh-CN" altLang="en-US" sz="3200" b="1" dirty="0">
                <a:latin typeface="+mn-ea"/>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80886" y="252559"/>
            <a:ext cx="3738880" cy="521970"/>
          </a:xfrm>
          <a:prstGeom prst="rect">
            <a:avLst/>
          </a:prstGeom>
          <a:effectLst/>
        </p:spPr>
        <p:txBody>
          <a:bodyPr wrap="none">
            <a:spAutoFit/>
          </a:bodyPr>
          <a:lstStyle/>
          <a:p>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一、报警时的注意事项</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grpSp>
        <p:nvGrpSpPr>
          <p:cNvPr id="26" name="组合 25"/>
          <p:cNvGrpSpPr/>
          <p:nvPr/>
        </p:nvGrpSpPr>
        <p:grpSpPr>
          <a:xfrm>
            <a:off x="1599684" y="1535135"/>
            <a:ext cx="8992631" cy="3310243"/>
            <a:chOff x="2636646" y="1846219"/>
            <a:chExt cx="7232098" cy="2662180"/>
          </a:xfrm>
        </p:grpSpPr>
        <p:grpSp>
          <p:nvGrpSpPr>
            <p:cNvPr id="22" name="组合 21"/>
            <p:cNvGrpSpPr/>
            <p:nvPr/>
          </p:nvGrpSpPr>
          <p:grpSpPr>
            <a:xfrm>
              <a:off x="2636646" y="1846219"/>
              <a:ext cx="7232098" cy="2662180"/>
              <a:chOff x="3098200" y="2249844"/>
              <a:chExt cx="6111946" cy="2249845"/>
            </a:xfrm>
          </p:grpSpPr>
          <p:sp>
            <p:nvSpPr>
              <p:cNvPr id="2" name="流程图: 决策 1"/>
              <p:cNvSpPr/>
              <p:nvPr/>
            </p:nvSpPr>
            <p:spPr>
              <a:xfrm>
                <a:off x="4650379" y="2249844"/>
                <a:ext cx="2353216" cy="2249845"/>
              </a:xfrm>
              <a:prstGeom prst="flowChartDecision">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箭头连接符 7"/>
              <p:cNvCxnSpPr/>
              <p:nvPr/>
            </p:nvCxnSpPr>
            <p:spPr>
              <a:xfrm flipH="1">
                <a:off x="3309257" y="2824144"/>
                <a:ext cx="1924595" cy="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3098200" y="2744608"/>
                <a:ext cx="159071" cy="159071"/>
              </a:xfrm>
              <a:prstGeom prst="ellipse">
                <a:avLst/>
              </a:prstGeom>
              <a:gradFill>
                <a:gsLst>
                  <a:gs pos="0">
                    <a:srgbClr val="B80000"/>
                  </a:gs>
                  <a:gs pos="100000">
                    <a:srgbClr val="00189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495138" y="2503132"/>
                <a:ext cx="1442716" cy="271939"/>
              </a:xfrm>
              <a:prstGeom prst="rect">
                <a:avLst/>
              </a:prstGeom>
              <a:noFill/>
            </p:spPr>
            <p:txBody>
              <a:bodyPr wrap="none" rtlCol="0">
                <a:spAutoFit/>
              </a:bodyPr>
              <a:lstStyle/>
              <a:p>
                <a:r>
                  <a:rPr lang="en-US" altLang="zh-CN" sz="2000" b="1" dirty="0">
                    <a:latin typeface="+mj-ea"/>
                    <a:ea typeface="+mj-ea"/>
                  </a:rPr>
                  <a:t>1</a:t>
                </a:r>
                <a:r>
                  <a:rPr lang="zh-CN" altLang="en-US" sz="2000" b="1" dirty="0">
                    <a:latin typeface="+mj-ea"/>
                    <a:ea typeface="+mj-ea"/>
                  </a:rPr>
                  <a:t>、第一时间报警</a:t>
                </a:r>
                <a:endParaRPr lang="zh-CN" altLang="en-US" sz="2000" b="1" dirty="0">
                  <a:latin typeface="+mj-ea"/>
                  <a:ea typeface="+mj-ea"/>
                </a:endParaRPr>
              </a:p>
            </p:txBody>
          </p:sp>
          <p:cxnSp>
            <p:nvCxnSpPr>
              <p:cNvPr id="13" name="直接箭头连接符 12"/>
              <p:cNvCxnSpPr/>
              <p:nvPr/>
            </p:nvCxnSpPr>
            <p:spPr>
              <a:xfrm>
                <a:off x="6426977" y="2824144"/>
                <a:ext cx="1854874" cy="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8344717" y="2744607"/>
                <a:ext cx="159071" cy="159071"/>
              </a:xfrm>
              <a:prstGeom prst="ellipse">
                <a:avLst/>
              </a:prstGeom>
              <a:gradFill>
                <a:gsLst>
                  <a:gs pos="0">
                    <a:srgbClr val="B80000"/>
                  </a:gs>
                  <a:gs pos="100000">
                    <a:srgbClr val="00189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6601979" y="2487208"/>
                <a:ext cx="1442716" cy="271939"/>
              </a:xfrm>
              <a:prstGeom prst="rect">
                <a:avLst/>
              </a:prstGeom>
              <a:noFill/>
            </p:spPr>
            <p:txBody>
              <a:bodyPr wrap="none" rtlCol="0">
                <a:spAutoFit/>
              </a:bodyPr>
              <a:lstStyle/>
              <a:p>
                <a:r>
                  <a:rPr lang="en-US" altLang="zh-CN" sz="2000" b="1" dirty="0">
                    <a:latin typeface="+mj-ea"/>
                    <a:ea typeface="+mj-ea"/>
                  </a:rPr>
                  <a:t>2</a:t>
                </a:r>
                <a:r>
                  <a:rPr lang="zh-CN" altLang="en-US" sz="2000" b="1" dirty="0">
                    <a:latin typeface="+mj-ea"/>
                    <a:ea typeface="+mj-ea"/>
                  </a:rPr>
                  <a:t>、</a:t>
                </a:r>
                <a:r>
                  <a:rPr lang="zh-CN" altLang="zh-CN" sz="2000" b="1" dirty="0">
                    <a:latin typeface="+mj-ea"/>
                    <a:ea typeface="+mj-ea"/>
                  </a:rPr>
                  <a:t>边报警边处置</a:t>
                </a:r>
                <a:endParaRPr lang="zh-CN" altLang="en-US" sz="2000" b="1" dirty="0">
                  <a:latin typeface="+mj-ea"/>
                  <a:ea typeface="+mj-ea"/>
                </a:endParaRPr>
              </a:p>
            </p:txBody>
          </p:sp>
          <p:cxnSp>
            <p:nvCxnSpPr>
              <p:cNvPr id="17" name="直接箭头连接符 16"/>
              <p:cNvCxnSpPr/>
              <p:nvPr/>
            </p:nvCxnSpPr>
            <p:spPr>
              <a:xfrm>
                <a:off x="6426977" y="3925389"/>
                <a:ext cx="2561233" cy="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9051075" y="3845853"/>
                <a:ext cx="159071" cy="159071"/>
              </a:xfrm>
              <a:prstGeom prst="ellipse">
                <a:avLst/>
              </a:prstGeom>
              <a:gradFill>
                <a:gsLst>
                  <a:gs pos="0">
                    <a:srgbClr val="B80000"/>
                  </a:gs>
                  <a:gs pos="100000">
                    <a:srgbClr val="00189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6601979" y="4004923"/>
                <a:ext cx="2314315" cy="271939"/>
              </a:xfrm>
              <a:prstGeom prst="rect">
                <a:avLst/>
              </a:prstGeom>
              <a:noFill/>
            </p:spPr>
            <p:txBody>
              <a:bodyPr wrap="none" rtlCol="0">
                <a:spAutoFit/>
              </a:bodyPr>
              <a:lstStyle/>
              <a:p>
                <a:r>
                  <a:rPr lang="en-US" altLang="zh-CN" sz="2000" b="1" dirty="0">
                    <a:latin typeface="+mj-ea"/>
                    <a:ea typeface="+mj-ea"/>
                  </a:rPr>
                  <a:t>3</a:t>
                </a:r>
                <a:r>
                  <a:rPr lang="zh-CN" altLang="en-US" sz="2000" b="1" dirty="0">
                    <a:latin typeface="+mj-ea"/>
                    <a:ea typeface="+mj-ea"/>
                  </a:rPr>
                  <a:t>、讲清燃烧部位、燃烧物质</a:t>
                </a:r>
                <a:endParaRPr lang="zh-CN" altLang="en-US" sz="2000" b="1" dirty="0">
                  <a:latin typeface="+mj-ea"/>
                  <a:ea typeface="+mj-ea"/>
                </a:endParaRPr>
              </a:p>
            </p:txBody>
          </p:sp>
          <p:cxnSp>
            <p:nvCxnSpPr>
              <p:cNvPr id="21" name="直接箭头连接符 20"/>
              <p:cNvCxnSpPr/>
              <p:nvPr/>
            </p:nvCxnSpPr>
            <p:spPr>
              <a:xfrm flipH="1">
                <a:off x="3309257" y="3927566"/>
                <a:ext cx="1924595" cy="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3115085" y="3845853"/>
                <a:ext cx="159071" cy="159071"/>
              </a:xfrm>
              <a:prstGeom prst="ellipse">
                <a:avLst/>
              </a:prstGeom>
              <a:gradFill>
                <a:gsLst>
                  <a:gs pos="0">
                    <a:srgbClr val="B80000"/>
                  </a:gs>
                  <a:gs pos="100000">
                    <a:srgbClr val="00189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3419639" y="3988414"/>
                <a:ext cx="1791356" cy="271939"/>
              </a:xfrm>
              <a:prstGeom prst="rect">
                <a:avLst/>
              </a:prstGeom>
            </p:spPr>
            <p:txBody>
              <a:bodyPr wrap="none">
                <a:spAutoFit/>
              </a:bodyPr>
              <a:lstStyle/>
              <a:p>
                <a:r>
                  <a:rPr lang="zh-CN" altLang="en-US" sz="2000" b="1" dirty="0">
                    <a:latin typeface="+mj-ea"/>
                    <a:ea typeface="+mj-ea"/>
                  </a:rPr>
                  <a:t>4、</a:t>
                </a:r>
                <a:r>
                  <a:rPr lang="zh-CN" altLang="zh-CN" sz="2000" b="1" dirty="0">
                    <a:latin typeface="+mj-ea"/>
                    <a:ea typeface="+mj-ea"/>
                  </a:rPr>
                  <a:t>讲清</a:t>
                </a:r>
                <a:r>
                  <a:rPr lang="zh-CN" altLang="en-US" sz="2000" b="1" dirty="0">
                    <a:latin typeface="+mj-ea"/>
                    <a:ea typeface="+mj-ea"/>
                  </a:rPr>
                  <a:t>被困人员情况</a:t>
                </a:r>
                <a:endParaRPr lang="zh-CN" altLang="en-US" sz="2000" b="1" dirty="0">
                  <a:latin typeface="+mj-ea"/>
                  <a:ea typeface="+mj-ea"/>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136659" y="2230735"/>
              <a:ext cx="1364451" cy="1672686"/>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p14:dur="16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anim calcmode="lin" valueType="num">
                                      <p:cBhvr>
                                        <p:cTn id="8" dur="200" fill="hold"/>
                                        <p:tgtEl>
                                          <p:spTgt spid="3"/>
                                        </p:tgtEl>
                                        <p:attrNameLst>
                                          <p:attrName>ppt_x</p:attrName>
                                        </p:attrNameLst>
                                      </p:cBhvr>
                                      <p:tavLst>
                                        <p:tav tm="0">
                                          <p:val>
                                            <p:strVal val="#ppt_x"/>
                                          </p:val>
                                        </p:tav>
                                        <p:tav tm="100000">
                                          <p:val>
                                            <p:strVal val="#ppt_x"/>
                                          </p:val>
                                        </p:tav>
                                      </p:tavLst>
                                    </p:anim>
                                    <p:anim calcmode="lin" valueType="num">
                                      <p:cBhvr>
                                        <p:cTn id="9" dur="2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250" fill="hold"/>
                                        <p:tgtEl>
                                          <p:spTgt spid="26"/>
                                        </p:tgtEl>
                                        <p:attrNameLst>
                                          <p:attrName>ppt_x</p:attrName>
                                        </p:attrNameLst>
                                      </p:cBhvr>
                                      <p:tavLst>
                                        <p:tav tm="0">
                                          <p:val>
                                            <p:strVal val="0-#ppt_w/2"/>
                                          </p:val>
                                        </p:tav>
                                        <p:tav tm="100000">
                                          <p:val>
                                            <p:strVal val="#ppt_x"/>
                                          </p:val>
                                        </p:tav>
                                      </p:tavLst>
                                    </p:anim>
                                    <p:anim calcmode="lin" valueType="num">
                                      <p:cBhvr additive="base">
                                        <p:cTn id="14" dur="25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p>
            <a:endParaRPr lang="zh-CN" altLang="en-US"/>
          </a:p>
        </p:txBody>
      </p:sp>
      <p:sp>
        <p:nvSpPr>
          <p:cNvPr id="6" name="副标题 5"/>
          <p:cNvSpPr>
            <a:spLocks noGrp="1"/>
          </p:cNvSpPr>
          <p:nvPr>
            <p:ph type="subTitle" idx="1"/>
          </p:nvPr>
        </p:nvSpPr>
        <p:spPr/>
        <p:txBody>
          <a:bodyPr/>
          <a:p>
            <a:endParaRPr lang="zh-CN" altLang="en-US"/>
          </a:p>
        </p:txBody>
      </p:sp>
      <p:sp>
        <p:nvSpPr>
          <p:cNvPr id="3" name="矩形 2"/>
          <p:cNvSpPr/>
          <p:nvPr/>
        </p:nvSpPr>
        <p:spPr>
          <a:xfrm>
            <a:off x="1680886" y="252559"/>
            <a:ext cx="4450080" cy="521970"/>
          </a:xfrm>
          <a:prstGeom prst="rect">
            <a:avLst/>
          </a:prstGeom>
          <a:effectLst/>
        </p:spPr>
        <p:txBody>
          <a:bodyPr wrap="none">
            <a:spAutoFit/>
          </a:bodyPr>
          <a:lstStyle/>
          <a:p>
            <a:r>
              <a:rPr lang="zh-CN" altLang="zh-CN"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a:t>
            </a:r>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中华人民共和国</a:t>
            </a:r>
            <a:r>
              <a:rPr lang="zh-CN" altLang="zh-CN"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消防法》</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
        <p:nvSpPr>
          <p:cNvPr id="2" name="文本框 1"/>
          <p:cNvSpPr txBox="1"/>
          <p:nvPr/>
        </p:nvSpPr>
        <p:spPr>
          <a:xfrm>
            <a:off x="1137961" y="2132183"/>
            <a:ext cx="10187264" cy="4350999"/>
          </a:xfrm>
          <a:prstGeom prst="roundRect">
            <a:avLst>
              <a:gd name="adj" fmla="val 8126"/>
            </a:avLst>
          </a:prstGeom>
          <a:ln>
            <a:solidFill>
              <a:srgbClr val="FF0000"/>
            </a:solidFill>
          </a:ln>
        </p:spPr>
        <p:style>
          <a:lnRef idx="2">
            <a:schemeClr val="dk1"/>
          </a:lnRef>
          <a:fillRef idx="1">
            <a:schemeClr val="lt1"/>
          </a:fillRef>
          <a:effectRef idx="0">
            <a:schemeClr val="dk1"/>
          </a:effectRef>
          <a:fontRef idx="minor">
            <a:schemeClr val="dk1"/>
          </a:fontRef>
        </p:style>
        <p:txBody>
          <a:bodyPr wrap="square" rtlCol="0">
            <a:spAutoFit/>
            <a:scene3d>
              <a:camera prst="orthographicFront"/>
              <a:lightRig rig="threePt" dir="t"/>
            </a:scene3d>
          </a:bodyPr>
          <a:lstStyle/>
          <a:p>
            <a:pPr fontAlgn="auto">
              <a:lnSpc>
                <a:spcPct val="150000"/>
              </a:lnSpc>
            </a:pPr>
            <a:r>
              <a:rPr lang="zh-CN" altLang="en-US" sz="2000" dirty="0">
                <a:solidFill>
                  <a:schemeClr val="tx1"/>
                </a:solidFill>
                <a:effectLst>
                  <a:outerShdw blurRad="38100" dist="19050" dir="2700000" algn="tl" rotWithShape="0">
                    <a:schemeClr val="dk1">
                      <a:alpha val="40000"/>
                    </a:schemeClr>
                  </a:outerShdw>
                </a:effectLst>
              </a:rPr>
              <a:t>第四十四条：任何人发现火灾都应当立即报警。任何单位、个人都应当无偿为报警提供便利，不得阻拦报警。严禁谎报火警。</a:t>
            </a:r>
            <a:endParaRPr lang="en-US" altLang="zh-CN" sz="2000" dirty="0">
              <a:solidFill>
                <a:schemeClr val="tx1"/>
              </a:solidFill>
              <a:effectLst>
                <a:outerShdw blurRad="38100" dist="19050" dir="2700000" algn="tl" rotWithShape="0">
                  <a:schemeClr val="dk1">
                    <a:alpha val="40000"/>
                  </a:schemeClr>
                </a:outerShdw>
              </a:effectLst>
            </a:endParaRPr>
          </a:p>
          <a:p>
            <a:pPr fontAlgn="auto">
              <a:lnSpc>
                <a:spcPct val="150000"/>
              </a:lnSpc>
            </a:pPr>
            <a:endParaRPr lang="zh-CN" altLang="en-US" sz="1100" dirty="0">
              <a:solidFill>
                <a:schemeClr val="tx1"/>
              </a:solidFill>
              <a:effectLst>
                <a:outerShdw blurRad="38100" dist="19050" dir="2700000" algn="tl" rotWithShape="0">
                  <a:schemeClr val="dk1">
                    <a:alpha val="40000"/>
                  </a:schemeClr>
                </a:outerShdw>
              </a:effectLst>
            </a:endParaRPr>
          </a:p>
          <a:p>
            <a:pPr fontAlgn="auto">
              <a:lnSpc>
                <a:spcPct val="150000"/>
              </a:lnSpc>
            </a:pPr>
            <a:r>
              <a:rPr lang="zh-CN" altLang="en-US" sz="2000" dirty="0">
                <a:solidFill>
                  <a:schemeClr val="tx1"/>
                </a:solidFill>
                <a:effectLst>
                  <a:outerShdw blurRad="38100" dist="19050" dir="2700000" algn="tl" rotWithShape="0">
                    <a:schemeClr val="dk1">
                      <a:alpha val="40000"/>
                    </a:schemeClr>
                  </a:outerShdw>
                </a:effectLst>
              </a:rPr>
              <a:t>第六十四条：违反本法规定，有以下行为之一，尚不构成犯罪的，处十日以上十五日以下拘留，可以并处五百元以下罚款；情节较轻的，处警告或者五百元以下罚款：</a:t>
            </a:r>
            <a:endParaRPr lang="zh-CN" altLang="en-US" sz="1200" dirty="0">
              <a:solidFill>
                <a:schemeClr val="tx1"/>
              </a:solidFill>
              <a:effectLst>
                <a:outerShdw blurRad="38100" dist="19050" dir="2700000" algn="tl" rotWithShape="0">
                  <a:schemeClr val="dk1">
                    <a:alpha val="40000"/>
                  </a:schemeClr>
                </a:outerShdw>
              </a:effectLst>
            </a:endParaRPr>
          </a:p>
          <a:p>
            <a:pPr fontAlgn="auto">
              <a:lnSpc>
                <a:spcPct val="150000"/>
              </a:lnSpc>
            </a:pPr>
            <a:r>
              <a:rPr lang="zh-CN" altLang="en-US" sz="1400" dirty="0">
                <a:solidFill>
                  <a:schemeClr val="tx1"/>
                </a:solidFill>
                <a:effectLst>
                  <a:outerShdw blurRad="38100" dist="19050" dir="2700000" algn="tl" rotWithShape="0">
                    <a:schemeClr val="dk1">
                      <a:alpha val="40000"/>
                    </a:schemeClr>
                  </a:outerShdw>
                </a:effectLst>
                <a:latin typeface="仿宋" panose="02010609060101010101" charset="-122"/>
                <a:ea typeface="仿宋" panose="02010609060101010101" charset="-122"/>
                <a:cs typeface="仿宋" panose="02010609060101010101" charset="-122"/>
              </a:rPr>
              <a:t>(一)指使或者强令他人违反消防安全规定，冒险作业的;</a:t>
            </a:r>
            <a:endParaRPr lang="zh-CN" altLang="en-US" sz="1400" dirty="0">
              <a:solidFill>
                <a:schemeClr val="tx1"/>
              </a:solidFill>
              <a:effectLst>
                <a:outerShdw blurRad="38100" dist="19050" dir="2700000" algn="tl" rotWithShape="0">
                  <a:schemeClr val="dk1">
                    <a:alpha val="40000"/>
                  </a:schemeClr>
                </a:outerShdw>
              </a:effectLst>
              <a:latin typeface="仿宋" panose="02010609060101010101" charset="-122"/>
              <a:ea typeface="仿宋" panose="02010609060101010101" charset="-122"/>
              <a:cs typeface="仿宋" panose="02010609060101010101" charset="-122"/>
            </a:endParaRPr>
          </a:p>
          <a:p>
            <a:pPr fontAlgn="auto">
              <a:lnSpc>
                <a:spcPct val="150000"/>
              </a:lnSpc>
            </a:pPr>
            <a:r>
              <a:rPr lang="zh-CN" altLang="en-US" sz="1400" dirty="0">
                <a:solidFill>
                  <a:schemeClr val="tx1"/>
                </a:solidFill>
                <a:effectLst>
                  <a:outerShdw blurRad="38100" dist="19050" dir="2700000" algn="tl" rotWithShape="0">
                    <a:schemeClr val="dk1">
                      <a:alpha val="40000"/>
                    </a:schemeClr>
                  </a:outerShdw>
                </a:effectLst>
                <a:latin typeface="仿宋" panose="02010609060101010101" charset="-122"/>
                <a:ea typeface="仿宋" panose="02010609060101010101" charset="-122"/>
                <a:cs typeface="仿宋" panose="02010609060101010101" charset="-122"/>
              </a:rPr>
              <a:t>(二)过失引起火灾的;</a:t>
            </a:r>
            <a:endParaRPr lang="zh-CN" altLang="en-US" sz="1400" dirty="0">
              <a:solidFill>
                <a:schemeClr val="tx1"/>
              </a:solidFill>
              <a:effectLst>
                <a:outerShdw blurRad="38100" dist="19050" dir="2700000" algn="tl" rotWithShape="0">
                  <a:schemeClr val="dk1">
                    <a:alpha val="40000"/>
                  </a:schemeClr>
                </a:outerShdw>
              </a:effectLst>
              <a:latin typeface="仿宋" panose="02010609060101010101" charset="-122"/>
              <a:ea typeface="仿宋" panose="02010609060101010101" charset="-122"/>
              <a:cs typeface="仿宋" panose="02010609060101010101" charset="-122"/>
            </a:endParaRPr>
          </a:p>
          <a:p>
            <a:pPr fontAlgn="auto">
              <a:lnSpc>
                <a:spcPct val="150000"/>
              </a:lnSpc>
            </a:pPr>
            <a:r>
              <a:rPr lang="zh-CN" altLang="en-US" sz="1400" dirty="0">
                <a:solidFill>
                  <a:schemeClr val="tx1"/>
                </a:solidFill>
                <a:effectLst>
                  <a:outerShdw blurRad="38100" dist="19050" dir="2700000" algn="tl" rotWithShape="0">
                    <a:schemeClr val="dk1">
                      <a:alpha val="40000"/>
                    </a:schemeClr>
                  </a:outerShdw>
                </a:effectLst>
                <a:latin typeface="仿宋" panose="02010609060101010101" charset="-122"/>
                <a:ea typeface="仿宋" panose="02010609060101010101" charset="-122"/>
                <a:cs typeface="仿宋" panose="02010609060101010101" charset="-122"/>
              </a:rPr>
              <a:t>(三)在火灾发生后阻拦报警，或者负有报告职责的人员不及时报警的;</a:t>
            </a:r>
            <a:endParaRPr lang="zh-CN" altLang="en-US" sz="1400" dirty="0">
              <a:solidFill>
                <a:schemeClr val="tx1"/>
              </a:solidFill>
              <a:effectLst>
                <a:outerShdw blurRad="38100" dist="19050" dir="2700000" algn="tl" rotWithShape="0">
                  <a:schemeClr val="dk1">
                    <a:alpha val="40000"/>
                  </a:schemeClr>
                </a:outerShdw>
              </a:effectLst>
              <a:latin typeface="仿宋" panose="02010609060101010101" charset="-122"/>
              <a:ea typeface="仿宋" panose="02010609060101010101" charset="-122"/>
              <a:cs typeface="仿宋" panose="02010609060101010101" charset="-122"/>
            </a:endParaRPr>
          </a:p>
          <a:p>
            <a:pPr fontAlgn="auto">
              <a:lnSpc>
                <a:spcPct val="150000"/>
              </a:lnSpc>
            </a:pPr>
            <a:r>
              <a:rPr lang="zh-CN" altLang="en-US" sz="1400" dirty="0">
                <a:solidFill>
                  <a:schemeClr val="tx1"/>
                </a:solidFill>
                <a:effectLst>
                  <a:outerShdw blurRad="38100" dist="19050" dir="2700000" algn="tl" rotWithShape="0">
                    <a:schemeClr val="dk1">
                      <a:alpha val="40000"/>
                    </a:schemeClr>
                  </a:outerShdw>
                </a:effectLst>
                <a:latin typeface="仿宋" panose="02010609060101010101" charset="-122"/>
                <a:ea typeface="仿宋" panose="02010609060101010101" charset="-122"/>
                <a:cs typeface="仿宋" panose="02010609060101010101" charset="-122"/>
              </a:rPr>
              <a:t>(四)扰乱火灾现场秩序，或者拒不执行火灾现场指挥员指挥，影响灭火救援的;</a:t>
            </a:r>
            <a:endParaRPr lang="zh-CN" altLang="en-US" sz="1400" dirty="0">
              <a:solidFill>
                <a:schemeClr val="tx1"/>
              </a:solidFill>
              <a:effectLst>
                <a:outerShdw blurRad="38100" dist="19050" dir="2700000" algn="tl" rotWithShape="0">
                  <a:schemeClr val="dk1">
                    <a:alpha val="40000"/>
                  </a:schemeClr>
                </a:outerShdw>
              </a:effectLst>
              <a:latin typeface="仿宋" panose="02010609060101010101" charset="-122"/>
              <a:ea typeface="仿宋" panose="02010609060101010101" charset="-122"/>
              <a:cs typeface="仿宋" panose="02010609060101010101" charset="-122"/>
            </a:endParaRPr>
          </a:p>
          <a:p>
            <a:pPr fontAlgn="auto">
              <a:lnSpc>
                <a:spcPct val="150000"/>
              </a:lnSpc>
            </a:pPr>
            <a:r>
              <a:rPr lang="zh-CN" altLang="en-US" sz="1400" dirty="0">
                <a:solidFill>
                  <a:schemeClr val="tx1"/>
                </a:solidFill>
                <a:effectLst>
                  <a:outerShdw blurRad="38100" dist="19050" dir="2700000" algn="tl" rotWithShape="0">
                    <a:schemeClr val="dk1">
                      <a:alpha val="40000"/>
                    </a:schemeClr>
                  </a:outerShdw>
                </a:effectLst>
                <a:latin typeface="仿宋" panose="02010609060101010101" charset="-122"/>
                <a:ea typeface="仿宋" panose="02010609060101010101" charset="-122"/>
                <a:cs typeface="仿宋" panose="02010609060101010101" charset="-122"/>
              </a:rPr>
              <a:t>(五)故意破坏或者伪造火灾现场的;</a:t>
            </a:r>
            <a:endParaRPr lang="zh-CN" altLang="en-US" sz="1400" dirty="0">
              <a:solidFill>
                <a:schemeClr val="tx1"/>
              </a:solidFill>
              <a:effectLst>
                <a:outerShdw blurRad="38100" dist="19050" dir="2700000" algn="tl" rotWithShape="0">
                  <a:schemeClr val="dk1">
                    <a:alpha val="40000"/>
                  </a:schemeClr>
                </a:outerShdw>
              </a:effectLst>
              <a:latin typeface="仿宋" panose="02010609060101010101" charset="-122"/>
              <a:ea typeface="仿宋" panose="02010609060101010101" charset="-122"/>
              <a:cs typeface="仿宋" panose="02010609060101010101" charset="-122"/>
            </a:endParaRPr>
          </a:p>
          <a:p>
            <a:pPr fontAlgn="auto">
              <a:lnSpc>
                <a:spcPct val="150000"/>
              </a:lnSpc>
            </a:pPr>
            <a:r>
              <a:rPr lang="zh-CN" altLang="en-US" sz="1400" dirty="0">
                <a:solidFill>
                  <a:schemeClr val="tx1"/>
                </a:solidFill>
                <a:effectLst>
                  <a:outerShdw blurRad="38100" dist="19050" dir="2700000" algn="tl" rotWithShape="0">
                    <a:schemeClr val="dk1">
                      <a:alpha val="40000"/>
                    </a:schemeClr>
                  </a:outerShdw>
                </a:effectLst>
                <a:latin typeface="仿宋" panose="02010609060101010101" charset="-122"/>
                <a:ea typeface="仿宋" panose="02010609060101010101" charset="-122"/>
                <a:cs typeface="仿宋" panose="02010609060101010101" charset="-122"/>
              </a:rPr>
              <a:t>(六)擅自拆封或者使用被消防救援机构查封的场所、部位的。</a:t>
            </a:r>
            <a:endParaRPr lang="zh-CN" altLang="en-US" sz="1400" dirty="0">
              <a:solidFill>
                <a:schemeClr val="tx1"/>
              </a:solidFill>
              <a:effectLst>
                <a:outerShdw blurRad="38100" dist="19050" dir="2700000" algn="tl" rotWithShape="0">
                  <a:schemeClr val="dk1">
                    <a:alpha val="40000"/>
                  </a:schemeClr>
                </a:outerShdw>
              </a:effectLst>
              <a:latin typeface="仿宋" panose="02010609060101010101" charset="-122"/>
              <a:ea typeface="仿宋" panose="02010609060101010101" charset="-122"/>
              <a:cs typeface="仿宋" panose="02010609060101010101" charset="-122"/>
            </a:endParaRPr>
          </a:p>
        </p:txBody>
      </p:sp>
      <p:pic>
        <p:nvPicPr>
          <p:cNvPr id="4" name="图形 3" descr="打开的书"/>
          <p:cNvPicPr>
            <a:picLocks noChangeAspect="1"/>
          </p:cNvPicPr>
          <p:nvPr/>
        </p:nvPicPr>
        <p:blipFill>
          <a:blip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5486143" y="1017244"/>
            <a:ext cx="1219714" cy="1219714"/>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anim calcmode="lin" valueType="num">
                                      <p:cBhvr>
                                        <p:cTn id="8" dur="200" fill="hold"/>
                                        <p:tgtEl>
                                          <p:spTgt spid="3"/>
                                        </p:tgtEl>
                                        <p:attrNameLst>
                                          <p:attrName>ppt_x</p:attrName>
                                        </p:attrNameLst>
                                      </p:cBhvr>
                                      <p:tavLst>
                                        <p:tav tm="0">
                                          <p:val>
                                            <p:strVal val="#ppt_x"/>
                                          </p:val>
                                        </p:tav>
                                        <p:tav tm="100000">
                                          <p:val>
                                            <p:strVal val="#ppt_x"/>
                                          </p:val>
                                        </p:tav>
                                      </p:tavLst>
                                    </p:anim>
                                    <p:anim calcmode="lin" valueType="num">
                                      <p:cBhvr>
                                        <p:cTn id="9" dur="2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80886" y="252559"/>
            <a:ext cx="4094480" cy="521970"/>
          </a:xfrm>
          <a:prstGeom prst="rect">
            <a:avLst/>
          </a:prstGeom>
          <a:effectLst/>
        </p:spPr>
        <p:txBody>
          <a:bodyPr wrap="none">
            <a:spAutoFit/>
          </a:bodyPr>
          <a:lstStyle/>
          <a:p>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二、干粉灭火器使用方法</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
        <p:nvSpPr>
          <p:cNvPr id="26" name="箭头: 环形 25"/>
          <p:cNvSpPr/>
          <p:nvPr/>
        </p:nvSpPr>
        <p:spPr>
          <a:xfrm rot="8452488">
            <a:off x="3317875" y="784860"/>
            <a:ext cx="4930140" cy="4930140"/>
          </a:xfrm>
          <a:prstGeom prst="circularArrow">
            <a:avLst>
              <a:gd name="adj1" fmla="val 5196"/>
              <a:gd name="adj2" fmla="val 697611"/>
              <a:gd name="adj3" fmla="val 21342567"/>
              <a:gd name="adj4" fmla="val 1288123"/>
              <a:gd name="adj5" fmla="val 452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9" name="组合 28"/>
          <p:cNvGrpSpPr/>
          <p:nvPr/>
        </p:nvGrpSpPr>
        <p:grpSpPr>
          <a:xfrm rot="0">
            <a:off x="1561465" y="2305050"/>
            <a:ext cx="2017395" cy="2026696"/>
            <a:chOff x="-682175" y="1048333"/>
            <a:chExt cx="3009760" cy="3211099"/>
          </a:xfrm>
        </p:grpSpPr>
        <p:sp>
          <p:nvSpPr>
            <p:cNvPr id="30" name="文本框 29"/>
            <p:cNvSpPr txBox="1"/>
            <p:nvPr/>
          </p:nvSpPr>
          <p:spPr>
            <a:xfrm>
              <a:off x="-682175" y="3334831"/>
              <a:ext cx="3009760" cy="924601"/>
            </a:xfrm>
            <a:prstGeom prst="rect">
              <a:avLst/>
            </a:prstGeom>
            <a:noFill/>
          </p:spPr>
          <p:txBody>
            <a:bodyPr wrap="square" rtlCol="0">
              <a:spAutoFit/>
            </a:bodyPr>
            <a:lstStyle/>
            <a:p>
              <a:r>
                <a:rPr lang="en-US" altLang="zh-CN" sz="1600" dirty="0">
                  <a:latin typeface="+mj-ea"/>
                  <a:ea typeface="+mj-ea"/>
                </a:rPr>
                <a:t>1</a:t>
              </a:r>
              <a:r>
                <a:rPr lang="zh-CN" altLang="en-US" sz="1600" dirty="0">
                  <a:latin typeface="+mj-ea"/>
                  <a:ea typeface="+mj-ea"/>
                </a:rPr>
                <a:t>、</a:t>
              </a:r>
              <a:r>
                <a:rPr lang="zh-CN" altLang="zh-CN" sz="1600" dirty="0">
                  <a:latin typeface="+mj-ea"/>
                  <a:ea typeface="+mj-ea"/>
                </a:rPr>
                <a:t>拔销子：拔掉保险销。</a:t>
              </a:r>
              <a:endParaRPr lang="zh-CN" altLang="zh-CN" sz="1600" b="1" dirty="0">
                <a:latin typeface="+mj-ea"/>
                <a:ea typeface="+mj-ea"/>
              </a:endParaRPr>
            </a:p>
          </p:txBody>
        </p:sp>
        <p:grpSp>
          <p:nvGrpSpPr>
            <p:cNvPr id="31" name="组合 30"/>
            <p:cNvGrpSpPr/>
            <p:nvPr/>
          </p:nvGrpSpPr>
          <p:grpSpPr>
            <a:xfrm>
              <a:off x="-648557" y="1048333"/>
              <a:ext cx="2943710" cy="2045629"/>
              <a:chOff x="-559724" y="1327679"/>
              <a:chExt cx="3112477" cy="2162908"/>
            </a:xfrm>
          </p:grpSpPr>
          <p:pic>
            <p:nvPicPr>
              <p:cNvPr id="32" name="图片 31"/>
              <p:cNvPicPr>
                <a:picLocks noChangeAspect="1"/>
              </p:cNvPicPr>
              <p:nvPr/>
            </p:nvPicPr>
            <p:blipFill rotWithShape="1">
              <a:blip r:embed="rId1" cstate="print">
                <a:extLst>
                  <a:ext uri="{28A0092B-C50C-407E-A947-70E740481C1C}">
                    <a14:useLocalDpi xmlns:a14="http://schemas.microsoft.com/office/drawing/2010/main" val="0"/>
                  </a:ext>
                </a:extLst>
              </a:blip>
              <a:srcRect l="2406" t="2107" r="1059" b="2709"/>
              <a:stretch>
                <a:fillRect/>
              </a:stretch>
            </p:blipFill>
            <p:spPr>
              <a:xfrm>
                <a:off x="-559724" y="1327679"/>
                <a:ext cx="3112477" cy="2162908"/>
              </a:xfrm>
              <a:prstGeom prst="rect">
                <a:avLst/>
              </a:prstGeom>
              <a:noFill/>
              <a:ln w="31750">
                <a:gradFill>
                  <a:gsLst>
                    <a:gs pos="0">
                      <a:srgbClr val="001892"/>
                    </a:gs>
                    <a:gs pos="100000">
                      <a:srgbClr val="B80000"/>
                    </a:gs>
                  </a:gsLst>
                  <a:lin ang="5400000" scaled="1"/>
                </a:gradFill>
              </a:ln>
            </p:spPr>
          </p:pic>
          <p:sp>
            <p:nvSpPr>
              <p:cNvPr id="33" name="矩形 32"/>
              <p:cNvSpPr/>
              <p:nvPr/>
            </p:nvSpPr>
            <p:spPr>
              <a:xfrm>
                <a:off x="-421413" y="1393884"/>
                <a:ext cx="400985" cy="309154"/>
              </a:xfrm>
              <a:prstGeom prst="rect">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t>1</a:t>
                </a:r>
                <a:endParaRPr lang="zh-CN" altLang="en-US" b="1" dirty="0"/>
              </a:p>
            </p:txBody>
          </p:sp>
        </p:grpSp>
      </p:grpSp>
      <p:grpSp>
        <p:nvGrpSpPr>
          <p:cNvPr id="34" name="组合 33"/>
          <p:cNvGrpSpPr/>
          <p:nvPr/>
        </p:nvGrpSpPr>
        <p:grpSpPr>
          <a:xfrm rot="0">
            <a:off x="4404995" y="767715"/>
            <a:ext cx="2470150" cy="2247963"/>
            <a:chOff x="3710129" y="1109767"/>
            <a:chExt cx="3762938" cy="3616184"/>
          </a:xfrm>
        </p:grpSpPr>
        <p:sp>
          <p:nvSpPr>
            <p:cNvPr id="35" name="文本框 34"/>
            <p:cNvSpPr txBox="1"/>
            <p:nvPr/>
          </p:nvSpPr>
          <p:spPr>
            <a:xfrm>
              <a:off x="3710129" y="3390861"/>
              <a:ext cx="3762938" cy="1335090"/>
            </a:xfrm>
            <a:prstGeom prst="rect">
              <a:avLst/>
            </a:prstGeom>
            <a:noFill/>
          </p:spPr>
          <p:txBody>
            <a:bodyPr wrap="square" rtlCol="0">
              <a:spAutoFit/>
            </a:bodyPr>
            <a:lstStyle/>
            <a:p>
              <a:pPr lvl="0" algn="l">
                <a:buClrTx/>
                <a:buSzTx/>
                <a:buFontTx/>
              </a:pPr>
              <a:r>
                <a:rPr lang="en-US" altLang="zh-CN" sz="1600" dirty="0">
                  <a:latin typeface="+mj-ea"/>
                  <a:ea typeface="+mj-ea"/>
                  <a:sym typeface="+mn-ea"/>
                </a:rPr>
                <a:t>2</a:t>
              </a:r>
              <a:r>
                <a:rPr lang="en-US" altLang="zh-CN" sz="1600" dirty="0">
                  <a:latin typeface="+mj-ea"/>
                  <a:ea typeface="+mj-ea"/>
                  <a:sym typeface="+mn-ea"/>
                </a:rPr>
                <a:t>、</a:t>
              </a:r>
              <a:r>
                <a:rPr lang="en-US" altLang="zh-CN" sz="1600" dirty="0">
                  <a:latin typeface="+mj-ea"/>
                  <a:ea typeface="+mj-ea"/>
                  <a:sym typeface="+mn-ea"/>
                </a:rPr>
                <a:t>拿管子：左手从卡座里抽出喷管，对准火焰根部。</a:t>
              </a:r>
              <a:endParaRPr lang="en-US" altLang="zh-CN" sz="1600" dirty="0">
                <a:latin typeface="+mj-ea"/>
                <a:ea typeface="+mj-ea"/>
                <a:sym typeface="+mn-ea"/>
              </a:endParaRPr>
            </a:p>
          </p:txBody>
        </p:sp>
        <p:pic>
          <p:nvPicPr>
            <p:cNvPr id="36" name="图片 35"/>
            <p:cNvPicPr>
              <a:picLocks noChangeAspect="1"/>
            </p:cNvPicPr>
            <p:nvPr/>
          </p:nvPicPr>
          <p:blipFill rotWithShape="1">
            <a:blip r:embed="rId2" cstate="print">
              <a:extLst>
                <a:ext uri="{28A0092B-C50C-407E-A947-70E740481C1C}">
                  <a14:useLocalDpi xmlns:a14="http://schemas.microsoft.com/office/drawing/2010/main" val="0"/>
                </a:ext>
              </a:extLst>
            </a:blip>
            <a:srcRect l="2009" t="2409" r="3207" b="2409"/>
            <a:stretch>
              <a:fillRect/>
            </a:stretch>
          </p:blipFill>
          <p:spPr>
            <a:xfrm>
              <a:off x="3710226" y="1120584"/>
              <a:ext cx="2882569" cy="2045629"/>
            </a:xfrm>
            <a:prstGeom prst="rect">
              <a:avLst/>
            </a:prstGeom>
            <a:noFill/>
            <a:ln w="31750">
              <a:gradFill>
                <a:gsLst>
                  <a:gs pos="0">
                    <a:srgbClr val="001892"/>
                  </a:gs>
                  <a:gs pos="100000">
                    <a:srgbClr val="B80000"/>
                  </a:gs>
                </a:gsLst>
                <a:lin ang="5400000" scaled="1"/>
              </a:gradFill>
            </a:ln>
          </p:spPr>
        </p:pic>
        <p:sp>
          <p:nvSpPr>
            <p:cNvPr id="37" name="矩形 36"/>
            <p:cNvSpPr/>
            <p:nvPr/>
          </p:nvSpPr>
          <p:spPr>
            <a:xfrm>
              <a:off x="3846052" y="1109767"/>
              <a:ext cx="378070" cy="369332"/>
            </a:xfrm>
            <a:prstGeom prst="rect">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t>2</a:t>
              </a:r>
              <a:endParaRPr lang="zh-CN" altLang="en-US" b="1" dirty="0"/>
            </a:p>
          </p:txBody>
        </p:sp>
      </p:grpSp>
      <p:grpSp>
        <p:nvGrpSpPr>
          <p:cNvPr id="38" name="组合 37"/>
          <p:cNvGrpSpPr/>
          <p:nvPr/>
        </p:nvGrpSpPr>
        <p:grpSpPr>
          <a:xfrm rot="0">
            <a:off x="7643495" y="997585"/>
            <a:ext cx="2503805" cy="2490931"/>
            <a:chOff x="8160968" y="990083"/>
            <a:chExt cx="3722894" cy="4035721"/>
          </a:xfrm>
        </p:grpSpPr>
        <p:sp>
          <p:nvSpPr>
            <p:cNvPr id="39" name="文本框 38"/>
            <p:cNvSpPr txBox="1"/>
            <p:nvPr/>
          </p:nvSpPr>
          <p:spPr>
            <a:xfrm>
              <a:off x="8160968" y="3281979"/>
              <a:ext cx="3722894" cy="1743825"/>
            </a:xfrm>
            <a:prstGeom prst="rect">
              <a:avLst/>
            </a:prstGeom>
            <a:noFill/>
          </p:spPr>
          <p:txBody>
            <a:bodyPr wrap="square" rtlCol="0">
              <a:spAutoFit/>
            </a:bodyPr>
            <a:lstStyle/>
            <a:p>
              <a:pPr lvl="0" algn="l">
                <a:buClrTx/>
                <a:buSzTx/>
                <a:buFontTx/>
              </a:pPr>
              <a:r>
                <a:rPr lang="en-US" altLang="zh-CN" sz="1600" dirty="0">
                  <a:latin typeface="+mj-ea"/>
                  <a:ea typeface="+mj-ea"/>
                  <a:sym typeface="+mn-ea"/>
                </a:rPr>
                <a:t>3</a:t>
              </a:r>
              <a:r>
                <a:rPr lang="en-US" altLang="zh-CN" sz="1600" dirty="0">
                  <a:latin typeface="+mj-ea"/>
                  <a:ea typeface="+mj-ea"/>
                  <a:sym typeface="+mn-ea"/>
                </a:rPr>
                <a:t>、压把子：右手握住压把，在距火焰约</a:t>
              </a:r>
              <a:r>
                <a:rPr lang="en-US" altLang="zh-CN" sz="1600" dirty="0">
                  <a:latin typeface="+mj-ea"/>
                  <a:ea typeface="+mj-ea"/>
                  <a:sym typeface="+mn-ea"/>
                </a:rPr>
                <a:t>2</a:t>
              </a:r>
              <a:r>
                <a:rPr lang="en-US" altLang="zh-CN" sz="1600" dirty="0">
                  <a:latin typeface="+mj-ea"/>
                  <a:ea typeface="+mj-ea"/>
                  <a:sym typeface="+mn-ea"/>
                </a:rPr>
                <a:t>米的地方用力压下压把，对准火焰根部扫射。</a:t>
              </a:r>
              <a:r>
                <a:rPr lang="en-US" altLang="zh-CN" sz="1600" dirty="0">
                  <a:latin typeface="+mj-ea"/>
                  <a:ea typeface="+mj-ea"/>
                  <a:sym typeface="+mn-ea"/>
                </a:rPr>
                <a:t> </a:t>
              </a:r>
              <a:endParaRPr lang="en-US" altLang="zh-CN" sz="1600" dirty="0">
                <a:latin typeface="+mj-ea"/>
                <a:ea typeface="+mj-ea"/>
                <a:sym typeface="+mn-ea"/>
              </a:endParaRPr>
            </a:p>
          </p:txBody>
        </p:sp>
        <p:grpSp>
          <p:nvGrpSpPr>
            <p:cNvPr id="40" name="组合 39"/>
            <p:cNvGrpSpPr/>
            <p:nvPr/>
          </p:nvGrpSpPr>
          <p:grpSpPr>
            <a:xfrm>
              <a:off x="8234359" y="990083"/>
              <a:ext cx="2943710" cy="2045629"/>
              <a:chOff x="8201278" y="1266630"/>
              <a:chExt cx="3112477" cy="2162908"/>
            </a:xfrm>
          </p:grpSpPr>
          <p:pic>
            <p:nvPicPr>
              <p:cNvPr id="41" name="图片 40"/>
              <p:cNvPicPr>
                <a:picLocks noChangeAspect="1"/>
              </p:cNvPicPr>
              <p:nvPr/>
            </p:nvPicPr>
            <p:blipFill rotWithShape="1">
              <a:blip r:embed="rId3" cstate="print">
                <a:extLst>
                  <a:ext uri="{28A0092B-C50C-407E-A947-70E740481C1C}">
                    <a14:useLocalDpi xmlns:a14="http://schemas.microsoft.com/office/drawing/2010/main" val="0"/>
                  </a:ext>
                </a:extLst>
              </a:blip>
              <a:srcRect l="2248" t="2409" r="1472" b="2409"/>
              <a:stretch>
                <a:fillRect/>
              </a:stretch>
            </p:blipFill>
            <p:spPr>
              <a:xfrm>
                <a:off x="8201278" y="1266630"/>
                <a:ext cx="3112477" cy="2162908"/>
              </a:xfrm>
              <a:prstGeom prst="rect">
                <a:avLst/>
              </a:prstGeom>
              <a:noFill/>
              <a:ln w="31750">
                <a:gradFill>
                  <a:gsLst>
                    <a:gs pos="0">
                      <a:srgbClr val="001892"/>
                    </a:gs>
                    <a:gs pos="100000">
                      <a:srgbClr val="B80000"/>
                    </a:gs>
                  </a:gsLst>
                  <a:lin ang="5400000" scaled="1"/>
                </a:gradFill>
              </a:ln>
            </p:spPr>
          </p:pic>
          <p:sp>
            <p:nvSpPr>
              <p:cNvPr id="42" name="矩形 41"/>
              <p:cNvSpPr/>
              <p:nvPr/>
            </p:nvSpPr>
            <p:spPr>
              <a:xfrm>
                <a:off x="8251581" y="1310055"/>
                <a:ext cx="378070" cy="369332"/>
              </a:xfrm>
              <a:prstGeom prst="rect">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t>3</a:t>
                </a:r>
                <a:endParaRPr lang="zh-CN" altLang="en-US" sz="2000" b="1" dirty="0"/>
              </a:p>
            </p:txBody>
          </p:sp>
        </p:grpSp>
      </p:grpSp>
      <p:grpSp>
        <p:nvGrpSpPr>
          <p:cNvPr id="43" name="组合 42"/>
          <p:cNvGrpSpPr/>
          <p:nvPr/>
        </p:nvGrpSpPr>
        <p:grpSpPr>
          <a:xfrm rot="0">
            <a:off x="7143115" y="4043045"/>
            <a:ext cx="2453640" cy="2168298"/>
            <a:chOff x="822433" y="3701249"/>
            <a:chExt cx="3764138" cy="3426638"/>
          </a:xfrm>
        </p:grpSpPr>
        <p:pic>
          <p:nvPicPr>
            <p:cNvPr id="44" name="图片 43"/>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contrast="20000"/>
                      </a14:imgEffect>
                    </a14:imgLayer>
                  </a14:imgProps>
                </a:ext>
              </a:extLst>
            </a:blip>
            <a:srcRect t="3882" b="10935"/>
            <a:stretch>
              <a:fillRect/>
            </a:stretch>
          </p:blipFill>
          <p:spPr>
            <a:xfrm>
              <a:off x="906562" y="3701249"/>
              <a:ext cx="2943710" cy="2045629"/>
            </a:xfrm>
            <a:prstGeom prst="rect">
              <a:avLst/>
            </a:prstGeom>
            <a:noFill/>
            <a:ln w="31750">
              <a:gradFill>
                <a:gsLst>
                  <a:gs pos="0">
                    <a:srgbClr val="001892"/>
                  </a:gs>
                  <a:gs pos="100000">
                    <a:srgbClr val="B80000"/>
                  </a:gs>
                </a:gsLst>
                <a:lin ang="5400000" scaled="1"/>
              </a:gradFill>
            </a:ln>
          </p:spPr>
        </p:pic>
        <p:sp>
          <p:nvSpPr>
            <p:cNvPr id="45" name="文本框 44"/>
            <p:cNvSpPr txBox="1"/>
            <p:nvPr/>
          </p:nvSpPr>
          <p:spPr>
            <a:xfrm>
              <a:off x="822433" y="5816296"/>
              <a:ext cx="3764138" cy="1311591"/>
            </a:xfrm>
            <a:prstGeom prst="rect">
              <a:avLst/>
            </a:prstGeom>
            <a:noFill/>
          </p:spPr>
          <p:txBody>
            <a:bodyPr wrap="square" rtlCol="0">
              <a:spAutoFit/>
            </a:bodyPr>
            <a:lstStyle/>
            <a:p>
              <a:pPr lvl="0" algn="l">
                <a:buClrTx/>
                <a:buSzTx/>
                <a:buFontTx/>
              </a:pPr>
              <a:r>
                <a:rPr lang="en-US" altLang="zh-CN" sz="1600" dirty="0">
                  <a:latin typeface="+mj-ea"/>
                  <a:ea typeface="+mj-ea"/>
                  <a:sym typeface="+mn-ea"/>
                </a:rPr>
                <a:t>4</a:t>
              </a:r>
              <a:r>
                <a:rPr lang="en-US" altLang="zh-CN" sz="1600" dirty="0">
                  <a:latin typeface="+mj-ea"/>
                  <a:ea typeface="+mj-ea"/>
                  <a:sym typeface="+mn-ea"/>
                </a:rPr>
                <a:t>、</a:t>
              </a:r>
              <a:r>
                <a:rPr lang="en-US" altLang="zh-CN" sz="1600" dirty="0">
                  <a:latin typeface="+mj-ea"/>
                  <a:ea typeface="+mj-ea"/>
                  <a:sym typeface="+mn-ea"/>
                </a:rPr>
                <a:t>用水冷却：在火势熄灭后用水冷却降温，以免发生复燃。</a:t>
              </a:r>
              <a:endParaRPr lang="en-US" altLang="zh-CN" sz="1600" dirty="0">
                <a:latin typeface="+mj-ea"/>
                <a:ea typeface="+mj-ea"/>
                <a:sym typeface="+mn-ea"/>
              </a:endParaRPr>
            </a:p>
          </p:txBody>
        </p:sp>
        <p:sp>
          <p:nvSpPr>
            <p:cNvPr id="46" name="矩形 45"/>
            <p:cNvSpPr/>
            <p:nvPr/>
          </p:nvSpPr>
          <p:spPr>
            <a:xfrm>
              <a:off x="995141" y="3759459"/>
              <a:ext cx="357570" cy="349306"/>
            </a:xfrm>
            <a:prstGeom prst="rect">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t>4</a:t>
              </a:r>
              <a:endParaRPr lang="zh-CN" altLang="en-US" b="1" dirty="0"/>
            </a:p>
          </p:txBody>
        </p:sp>
      </p:grpSp>
      <p:grpSp>
        <p:nvGrpSpPr>
          <p:cNvPr id="47" name="组合 46"/>
          <p:cNvGrpSpPr/>
          <p:nvPr/>
        </p:nvGrpSpPr>
        <p:grpSpPr>
          <a:xfrm rot="0">
            <a:off x="3792855" y="4151630"/>
            <a:ext cx="2263140" cy="2348230"/>
            <a:chOff x="4481261" y="3700405"/>
            <a:chExt cx="3763985" cy="3905504"/>
          </a:xfrm>
        </p:grpSpPr>
        <p:pic>
          <p:nvPicPr>
            <p:cNvPr id="48" name="图片 47"/>
            <p:cNvPicPr>
              <a:picLocks noChangeAspect="1"/>
            </p:cNvPicPr>
            <p:nvPr/>
          </p:nvPicPr>
          <p:blipFill rotWithShape="1">
            <a:blip r:embed="rId6" cstate="print"/>
            <a:srcRect t="6128"/>
            <a:stretch>
              <a:fillRect/>
            </a:stretch>
          </p:blipFill>
          <p:spPr>
            <a:xfrm>
              <a:off x="4550934" y="3700405"/>
              <a:ext cx="2943710" cy="2045630"/>
            </a:xfrm>
            <a:prstGeom prst="rect">
              <a:avLst/>
            </a:prstGeom>
            <a:noFill/>
            <a:ln w="31750">
              <a:gradFill>
                <a:gsLst>
                  <a:gs pos="0">
                    <a:srgbClr val="001892"/>
                  </a:gs>
                  <a:gs pos="100000">
                    <a:srgbClr val="B80000"/>
                  </a:gs>
                </a:gsLst>
                <a:lin ang="5400000" scaled="1"/>
              </a:gradFill>
            </a:ln>
          </p:spPr>
        </p:pic>
        <p:sp>
          <p:nvSpPr>
            <p:cNvPr id="49" name="文本框 48"/>
            <p:cNvSpPr txBox="1"/>
            <p:nvPr/>
          </p:nvSpPr>
          <p:spPr>
            <a:xfrm>
              <a:off x="4481261" y="5815798"/>
              <a:ext cx="3763985" cy="1790111"/>
            </a:xfrm>
            <a:prstGeom prst="rect">
              <a:avLst/>
            </a:prstGeom>
            <a:noFill/>
          </p:spPr>
          <p:txBody>
            <a:bodyPr wrap="square" rtlCol="0">
              <a:spAutoFit/>
            </a:bodyPr>
            <a:lstStyle/>
            <a:p>
              <a:pPr lvl="0" algn="l">
                <a:buClrTx/>
                <a:buSzTx/>
                <a:buFontTx/>
              </a:pPr>
              <a:r>
                <a:rPr lang="en-US" altLang="zh-CN" sz="1600" dirty="0">
                  <a:latin typeface="+mj-ea"/>
                  <a:ea typeface="+mj-ea"/>
                  <a:sym typeface="+mn-ea"/>
                </a:rPr>
                <a:t>5</a:t>
              </a:r>
              <a:r>
                <a:rPr lang="en-US" altLang="zh-CN" sz="1600" dirty="0">
                  <a:latin typeface="+mj-ea"/>
                  <a:ea typeface="+mj-ea"/>
                  <a:sym typeface="+mn-ea"/>
                </a:rPr>
                <a:t>、留守监护：如果燃烧物较多，应派人留守监护，确保火势真的熄灭。</a:t>
              </a:r>
              <a:endParaRPr lang="en-US" altLang="zh-CN" sz="1600" dirty="0">
                <a:latin typeface="+mj-ea"/>
                <a:ea typeface="+mj-ea"/>
                <a:sym typeface="+mn-ea"/>
              </a:endParaRPr>
            </a:p>
          </p:txBody>
        </p:sp>
        <p:sp>
          <p:nvSpPr>
            <p:cNvPr id="50" name="矩形 49"/>
            <p:cNvSpPr/>
            <p:nvPr/>
          </p:nvSpPr>
          <p:spPr>
            <a:xfrm>
              <a:off x="4603626" y="3753153"/>
              <a:ext cx="357570" cy="349306"/>
            </a:xfrm>
            <a:prstGeom prst="rect">
              <a:avLst/>
            </a:prstGeom>
            <a:solidFill>
              <a:srgbClr val="B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t>5</a:t>
              </a:r>
              <a:endParaRPr lang="zh-CN" altLang="en-US" b="1" dirty="0"/>
            </a:p>
          </p:txBody>
        </p:sp>
      </p:grpSp>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anim calcmode="lin" valueType="num">
                                      <p:cBhvr>
                                        <p:cTn id="8" dur="200" fill="hold"/>
                                        <p:tgtEl>
                                          <p:spTgt spid="3"/>
                                        </p:tgtEl>
                                        <p:attrNameLst>
                                          <p:attrName>ppt_x</p:attrName>
                                        </p:attrNameLst>
                                      </p:cBhvr>
                                      <p:tavLst>
                                        <p:tav tm="0">
                                          <p:val>
                                            <p:strVal val="#ppt_x"/>
                                          </p:val>
                                        </p:tav>
                                        <p:tav tm="100000">
                                          <p:val>
                                            <p:strVal val="#ppt_x"/>
                                          </p:val>
                                        </p:tav>
                                      </p:tavLst>
                                    </p:anim>
                                    <p:anim calcmode="lin" valueType="num">
                                      <p:cBhvr>
                                        <p:cTn id="9" dur="2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6201166" y="3448806"/>
            <a:ext cx="2279012" cy="2145178"/>
          </a:xfrm>
          <a:prstGeom prst="rect">
            <a:avLst/>
          </a:prstGeom>
        </p:spPr>
      </p:pic>
      <p:sp>
        <p:nvSpPr>
          <p:cNvPr id="3" name="矩形 2"/>
          <p:cNvSpPr/>
          <p:nvPr/>
        </p:nvSpPr>
        <p:spPr>
          <a:xfrm>
            <a:off x="1680886" y="252559"/>
            <a:ext cx="4450080" cy="521970"/>
          </a:xfrm>
          <a:prstGeom prst="rect">
            <a:avLst/>
          </a:prstGeom>
          <a:effectLst/>
        </p:spPr>
        <p:txBody>
          <a:bodyPr wrap="none">
            <a:spAutoFit/>
          </a:bodyPr>
          <a:lstStyle/>
          <a:p>
            <a:r>
              <a:rPr lang="zh-CN" altLang="zh-CN"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三、室内消</a:t>
            </a:r>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火</a:t>
            </a:r>
            <a:r>
              <a:rPr lang="zh-CN" altLang="zh-CN"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栓的使用方法</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
        <p:nvSpPr>
          <p:cNvPr id="21" name="空心弧 20"/>
          <p:cNvSpPr/>
          <p:nvPr/>
        </p:nvSpPr>
        <p:spPr>
          <a:xfrm rot="5400000" flipH="1">
            <a:off x="5720394" y="1557191"/>
            <a:ext cx="1846071" cy="2073195"/>
          </a:xfrm>
          <a:prstGeom prst="blockArc">
            <a:avLst>
              <a:gd name="adj1" fmla="val 9472500"/>
              <a:gd name="adj2" fmla="val 149992"/>
              <a:gd name="adj3" fmla="val 4989"/>
            </a:avLst>
          </a:prstGeom>
          <a:ln>
            <a:noFill/>
          </a:ln>
          <a:scene3d>
            <a:camera prst="orthographicFront"/>
            <a:lightRig rig="threePt" dir="t"/>
          </a:scene3d>
          <a:sp3d extrusionH="76200" contourW="12700">
            <a:bevelT w="88900"/>
            <a:extrusionClr>
              <a:schemeClr val="accent1">
                <a:lumMod val="40000"/>
                <a:lumOff val="60000"/>
              </a:schemeClr>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矩形 21"/>
          <p:cNvSpPr/>
          <p:nvPr/>
        </p:nvSpPr>
        <p:spPr>
          <a:xfrm rot="10800000" flipH="1">
            <a:off x="2943484" y="3428598"/>
            <a:ext cx="2334686" cy="97319"/>
          </a:xfrm>
          <a:prstGeom prst="rect">
            <a:avLst/>
          </a:prstGeom>
          <a:ln>
            <a:noFill/>
          </a:ln>
          <a:scene3d>
            <a:camera prst="orthographicFront"/>
            <a:lightRig rig="threePt" dir="t">
              <a:rot lat="0" lon="0" rev="10800000"/>
            </a:lightRig>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rot="10800000" flipH="1">
            <a:off x="2634894" y="1635149"/>
            <a:ext cx="2715704" cy="117708"/>
          </a:xfrm>
          <a:prstGeom prst="rect">
            <a:avLst/>
          </a:prstGeom>
          <a:ln>
            <a:noFill/>
          </a:ln>
          <a:scene3d>
            <a:camera prst="orthographicFront"/>
            <a:lightRig rig="threePt" dir="t">
              <a:rot lat="0" lon="0" rev="9600000"/>
            </a:lightRig>
          </a:scene3d>
          <a:sp3d extrusionH="6350" prstMaterial="metal">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rot="10800000" flipH="1">
            <a:off x="2851842" y="5291359"/>
            <a:ext cx="2426328" cy="94050"/>
          </a:xfrm>
          <a:prstGeom prst="rect">
            <a:avLst/>
          </a:prstGeom>
          <a:ln>
            <a:noFill/>
          </a:ln>
          <a:scene3d>
            <a:camera prst="orthographicFront"/>
            <a:lightRig rig="threePt" dir="t">
              <a:rot lat="0" lon="0" rev="10800000"/>
            </a:lightRig>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空心弧 58"/>
          <p:cNvSpPr/>
          <p:nvPr/>
        </p:nvSpPr>
        <p:spPr>
          <a:xfrm rot="16200000" flipH="1">
            <a:off x="657103" y="3362354"/>
            <a:ext cx="1967635" cy="1987947"/>
          </a:xfrm>
          <a:prstGeom prst="blockArc">
            <a:avLst>
              <a:gd name="adj1" fmla="val 10800000"/>
              <a:gd name="adj2" fmla="val 99671"/>
              <a:gd name="adj3" fmla="val 4940"/>
            </a:avLst>
          </a:prstGeom>
          <a:ln>
            <a:noFill/>
          </a:ln>
          <a:scene3d>
            <a:camera prst="orthographicFront"/>
            <a:lightRig rig="threePt" dir="t">
              <a:rot lat="0" lon="0" rev="4800000"/>
            </a:lightRig>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5" name="组合 24"/>
          <p:cNvGrpSpPr/>
          <p:nvPr/>
        </p:nvGrpSpPr>
        <p:grpSpPr>
          <a:xfrm>
            <a:off x="1343478" y="1111672"/>
            <a:ext cx="2231723" cy="1617187"/>
            <a:chOff x="2735812" y="-4072898"/>
            <a:chExt cx="3237390" cy="2345931"/>
          </a:xfrm>
        </p:grpSpPr>
        <p:sp>
          <p:nvSpPr>
            <p:cNvPr id="27" name="文本框 26"/>
            <p:cNvSpPr txBox="1"/>
            <p:nvPr/>
          </p:nvSpPr>
          <p:spPr>
            <a:xfrm>
              <a:off x="2735812" y="-2119303"/>
              <a:ext cx="3237390" cy="392336"/>
            </a:xfrm>
            <a:prstGeom prst="rect">
              <a:avLst/>
            </a:prstGeom>
            <a:noFill/>
          </p:spPr>
          <p:txBody>
            <a:bodyPr wrap="square" rtlCol="0">
              <a:spAutoFit/>
            </a:bodyPr>
            <a:lstStyle/>
            <a:p>
              <a:r>
                <a:rPr lang="en-US" altLang="zh-CN" sz="1200" dirty="0">
                  <a:latin typeface="微软雅黑" panose="020B0503020204020204" charset="-122"/>
                  <a:ea typeface="微软雅黑" panose="020B0503020204020204" charset="-122"/>
                </a:rPr>
                <a:t>1</a:t>
              </a:r>
              <a:r>
                <a:rPr lang="zh-CN" altLang="en-US" sz="1200" dirty="0">
                  <a:latin typeface="微软雅黑" panose="020B0503020204020204" charset="-122"/>
                  <a:ea typeface="微软雅黑" panose="020B0503020204020204" charset="-122"/>
                </a:rPr>
                <a:t>、</a:t>
              </a:r>
              <a:r>
                <a:rPr lang="zh-CN" altLang="zh-CN" sz="1200" dirty="0">
                  <a:latin typeface="微软雅黑" panose="020B0503020204020204" charset="-122"/>
                  <a:ea typeface="微软雅黑" panose="020B0503020204020204" charset="-122"/>
                </a:rPr>
                <a:t>打开箱门，取出消防水带</a:t>
              </a:r>
              <a:endParaRPr lang="zh-CN" altLang="en-US" sz="1100" b="1" dirty="0">
                <a:latin typeface="微软雅黑" panose="020B0503020204020204" charset="-122"/>
                <a:ea typeface="微软雅黑" panose="020B0503020204020204" charset="-122"/>
              </a:endParaRPr>
            </a:p>
          </p:txBody>
        </p:sp>
        <p:pic>
          <p:nvPicPr>
            <p:cNvPr id="29" name="图片 28"/>
            <p:cNvPicPr>
              <a:picLocks noChangeAspect="1"/>
            </p:cNvPicPr>
            <p:nvPr/>
          </p:nvPicPr>
          <p:blipFill rotWithShape="1">
            <a:blip r:embed="rId2" cstate="print">
              <a:extLst>
                <a:ext uri="{28A0092B-C50C-407E-A947-70E740481C1C}">
                  <a14:useLocalDpi xmlns:a14="http://schemas.microsoft.com/office/drawing/2010/main" val="0"/>
                </a:ext>
              </a:extLst>
            </a:blip>
            <a:srcRect l="2756" t="3292" r="2529" b="3292"/>
            <a:stretch>
              <a:fillRect/>
            </a:stretch>
          </p:blipFill>
          <p:spPr>
            <a:xfrm>
              <a:off x="2914073" y="-4072898"/>
              <a:ext cx="2429517" cy="1929442"/>
            </a:xfrm>
            <a:prstGeom prst="rect">
              <a:avLst/>
            </a:prstGeom>
            <a:noFill/>
            <a:ln w="31750">
              <a:gradFill>
                <a:gsLst>
                  <a:gs pos="0">
                    <a:srgbClr val="001892"/>
                  </a:gs>
                  <a:gs pos="100000">
                    <a:srgbClr val="B80000"/>
                  </a:gs>
                </a:gsLst>
                <a:lin ang="5400000" scaled="1"/>
              </a:gradFill>
            </a:ln>
          </p:spPr>
        </p:pic>
      </p:grpSp>
      <p:grpSp>
        <p:nvGrpSpPr>
          <p:cNvPr id="38" name="组合 37"/>
          <p:cNvGrpSpPr/>
          <p:nvPr/>
        </p:nvGrpSpPr>
        <p:grpSpPr>
          <a:xfrm>
            <a:off x="4861473" y="1130915"/>
            <a:ext cx="2119144" cy="1598763"/>
            <a:chOff x="6538335" y="-4103676"/>
            <a:chExt cx="3173762" cy="2394406"/>
          </a:xfrm>
        </p:grpSpPr>
        <p:sp>
          <p:nvSpPr>
            <p:cNvPr id="39" name="文本框 38"/>
            <p:cNvSpPr txBox="1"/>
            <p:nvPr/>
          </p:nvSpPr>
          <p:spPr>
            <a:xfrm>
              <a:off x="6538335" y="-2124121"/>
              <a:ext cx="3173762" cy="414851"/>
            </a:xfrm>
            <a:prstGeom prst="rect">
              <a:avLst/>
            </a:prstGeom>
            <a:noFill/>
          </p:spPr>
          <p:txBody>
            <a:bodyPr wrap="square" rtlCol="0">
              <a:spAutoFit/>
            </a:bodyPr>
            <a:lstStyle>
              <a:defPPr>
                <a:defRPr lang="zh-CN"/>
              </a:defPPr>
              <a:lvl1pPr>
                <a:defRPr sz="1600">
                  <a:latin typeface="微软雅黑" panose="020B0503020204020204" charset="-122"/>
                  <a:ea typeface="微软雅黑" panose="020B0503020204020204" charset="-122"/>
                </a:defRPr>
              </a:lvl1pPr>
            </a:lstStyle>
            <a:p>
              <a:r>
                <a:rPr lang="en-US" altLang="zh-CN" sz="1200" dirty="0"/>
                <a:t>2</a:t>
              </a:r>
              <a:r>
                <a:rPr lang="zh-CN" altLang="en-US" sz="1200" dirty="0"/>
                <a:t>、</a:t>
              </a:r>
              <a:r>
                <a:rPr lang="zh-CN" altLang="zh-CN" sz="1200" dirty="0"/>
                <a:t>水带一头连接消</a:t>
              </a:r>
              <a:r>
                <a:rPr lang="zh-CN" altLang="en-US" sz="1200" dirty="0"/>
                <a:t>火</a:t>
              </a:r>
              <a:r>
                <a:rPr lang="zh-CN" altLang="zh-CN" sz="1200" dirty="0"/>
                <a:t>栓接口</a:t>
              </a:r>
              <a:endParaRPr lang="zh-CN" altLang="en-US" sz="1200" dirty="0"/>
            </a:p>
          </p:txBody>
        </p:sp>
        <p:pic>
          <p:nvPicPr>
            <p:cNvPr id="40" name="图片 39"/>
            <p:cNvPicPr>
              <a:picLocks noChangeAspect="1"/>
            </p:cNvPicPr>
            <p:nvPr/>
          </p:nvPicPr>
          <p:blipFill rotWithShape="1">
            <a:blip r:embed="rId3" cstate="print">
              <a:extLst>
                <a:ext uri="{28A0092B-C50C-407E-A947-70E740481C1C}">
                  <a14:useLocalDpi xmlns:a14="http://schemas.microsoft.com/office/drawing/2010/main" val="0"/>
                </a:ext>
              </a:extLst>
            </a:blip>
            <a:srcRect l="2683" t="3547" r="3082" b="3148"/>
            <a:stretch>
              <a:fillRect/>
            </a:stretch>
          </p:blipFill>
          <p:spPr>
            <a:xfrm>
              <a:off x="6766584" y="-4103676"/>
              <a:ext cx="2480202" cy="1953595"/>
            </a:xfrm>
            <a:prstGeom prst="rect">
              <a:avLst/>
            </a:prstGeom>
            <a:noFill/>
            <a:ln w="31750">
              <a:gradFill>
                <a:gsLst>
                  <a:gs pos="0">
                    <a:srgbClr val="001892"/>
                  </a:gs>
                  <a:gs pos="100000">
                    <a:srgbClr val="B80000"/>
                  </a:gs>
                </a:gsLst>
                <a:lin ang="5400000" scaled="1"/>
              </a:gradFill>
            </a:ln>
          </p:spPr>
        </p:pic>
      </p:grpSp>
      <p:grpSp>
        <p:nvGrpSpPr>
          <p:cNvPr id="41" name="组合 40"/>
          <p:cNvGrpSpPr/>
          <p:nvPr/>
        </p:nvGrpSpPr>
        <p:grpSpPr>
          <a:xfrm>
            <a:off x="4919383" y="2942956"/>
            <a:ext cx="1770511" cy="1578281"/>
            <a:chOff x="7991300" y="1107833"/>
            <a:chExt cx="2727084" cy="2430996"/>
          </a:xfrm>
        </p:grpSpPr>
        <p:pic>
          <p:nvPicPr>
            <p:cNvPr id="42" name="图片 41"/>
            <p:cNvPicPr>
              <a:picLocks noChangeAspect="1"/>
            </p:cNvPicPr>
            <p:nvPr/>
          </p:nvPicPr>
          <p:blipFill rotWithShape="1">
            <a:blip r:embed="rId4" cstate="print">
              <a:extLst>
                <a:ext uri="{28A0092B-C50C-407E-A947-70E740481C1C}">
                  <a14:useLocalDpi xmlns:a14="http://schemas.microsoft.com/office/drawing/2010/main" val="0"/>
                </a:ext>
              </a:extLst>
            </a:blip>
            <a:srcRect l="2107" t="2754" r="2511" b="4173"/>
            <a:stretch>
              <a:fillRect/>
            </a:stretch>
          </p:blipFill>
          <p:spPr>
            <a:xfrm>
              <a:off x="8114742" y="1107833"/>
              <a:ext cx="2480202" cy="1957156"/>
            </a:xfrm>
            <a:prstGeom prst="rect">
              <a:avLst/>
            </a:prstGeom>
            <a:noFill/>
            <a:ln w="31750">
              <a:gradFill>
                <a:gsLst>
                  <a:gs pos="0">
                    <a:srgbClr val="001892"/>
                  </a:gs>
                  <a:gs pos="100000">
                    <a:srgbClr val="B80000"/>
                  </a:gs>
                </a:gsLst>
                <a:lin ang="5400000" scaled="1"/>
              </a:gradFill>
            </a:ln>
          </p:spPr>
        </p:pic>
        <p:sp>
          <p:nvSpPr>
            <p:cNvPr id="43" name="文本框 42"/>
            <p:cNvSpPr txBox="1"/>
            <p:nvPr/>
          </p:nvSpPr>
          <p:spPr>
            <a:xfrm>
              <a:off x="7991300" y="3122245"/>
              <a:ext cx="2727084" cy="416584"/>
            </a:xfrm>
            <a:prstGeom prst="rect">
              <a:avLst/>
            </a:prstGeom>
            <a:noFill/>
          </p:spPr>
          <p:txBody>
            <a:bodyPr wrap="none" rtlCol="0">
              <a:spAutoFit/>
            </a:bodyPr>
            <a:lstStyle/>
            <a:p>
              <a:r>
                <a:rPr lang="en-US" altLang="zh-CN" sz="1200" dirty="0">
                  <a:latin typeface="+mn-ea"/>
                </a:rPr>
                <a:t>3</a:t>
              </a:r>
              <a:r>
                <a:rPr lang="zh-CN" altLang="en-US" sz="1200" dirty="0">
                  <a:latin typeface="+mn-ea"/>
                </a:rPr>
                <a:t>、</a:t>
              </a:r>
              <a:r>
                <a:rPr lang="zh-CN" altLang="zh-CN" sz="1200" dirty="0">
                  <a:latin typeface="+mn-ea"/>
                </a:rPr>
                <a:t>另一头连接消防水枪</a:t>
              </a:r>
              <a:endParaRPr lang="zh-CN" altLang="en-US" sz="1200" dirty="0">
                <a:latin typeface="+mn-ea"/>
              </a:endParaRPr>
            </a:p>
          </p:txBody>
        </p:sp>
      </p:grpSp>
      <p:grpSp>
        <p:nvGrpSpPr>
          <p:cNvPr id="44" name="组合 43"/>
          <p:cNvGrpSpPr/>
          <p:nvPr/>
        </p:nvGrpSpPr>
        <p:grpSpPr>
          <a:xfrm>
            <a:off x="1336750" y="2912025"/>
            <a:ext cx="2426329" cy="1595698"/>
            <a:chOff x="353357" y="3529289"/>
            <a:chExt cx="3663357" cy="2409241"/>
          </a:xfrm>
        </p:grpSpPr>
        <p:sp>
          <p:nvSpPr>
            <p:cNvPr id="45" name="矩形 44"/>
            <p:cNvSpPr/>
            <p:nvPr/>
          </p:nvSpPr>
          <p:spPr>
            <a:xfrm>
              <a:off x="353357" y="5520307"/>
              <a:ext cx="3663357" cy="418223"/>
            </a:xfrm>
            <a:prstGeom prst="rect">
              <a:avLst/>
            </a:prstGeom>
            <a:noFill/>
          </p:spPr>
          <p:txBody>
            <a:bodyPr wrap="square" rtlCol="0">
              <a:spAutoFit/>
            </a:bodyPr>
            <a:lstStyle/>
            <a:p>
              <a:r>
                <a:rPr lang="en-US" altLang="zh-CN" sz="1200" dirty="0">
                  <a:latin typeface="微软雅黑" panose="020B0503020204020204" charset="-122"/>
                  <a:ea typeface="微软雅黑" panose="020B0503020204020204" charset="-122"/>
                </a:rPr>
                <a:t>4</a:t>
              </a:r>
              <a:r>
                <a:rPr lang="zh-CN" altLang="zh-CN" sz="1200" dirty="0">
                  <a:latin typeface="微软雅黑" panose="020B0503020204020204" charset="-122"/>
                  <a:ea typeface="微软雅黑" panose="020B0503020204020204" charset="-122"/>
                </a:rPr>
                <a:t>、按下</a:t>
              </a:r>
              <a:r>
                <a:rPr lang="zh-CN" altLang="en-US" sz="1200" dirty="0">
                  <a:latin typeface="微软雅黑" panose="020B0503020204020204" charset="-122"/>
                  <a:ea typeface="微软雅黑" panose="020B0503020204020204" charset="-122"/>
                </a:rPr>
                <a:t>消火栓箱内消火栓</a:t>
              </a:r>
              <a:r>
                <a:rPr lang="zh-CN" altLang="zh-CN" sz="1200" dirty="0">
                  <a:latin typeface="微软雅黑" panose="020B0503020204020204" charset="-122"/>
                  <a:ea typeface="微软雅黑" panose="020B0503020204020204" charset="-122"/>
                </a:rPr>
                <a:t>按钮</a:t>
              </a:r>
              <a:endParaRPr lang="zh-CN" altLang="en-US" sz="1200" dirty="0">
                <a:latin typeface="微软雅黑" panose="020B0503020204020204" charset="-122"/>
                <a:ea typeface="微软雅黑" panose="020B0503020204020204" charset="-122"/>
              </a:endParaRPr>
            </a:p>
          </p:txBody>
        </p:sp>
        <p:pic>
          <p:nvPicPr>
            <p:cNvPr id="46" name="图片 45"/>
            <p:cNvPicPr>
              <a:picLocks noChangeAspect="1"/>
            </p:cNvPicPr>
            <p:nvPr/>
          </p:nvPicPr>
          <p:blipFill rotWithShape="1">
            <a:blip r:embed="rId5" cstate="print">
              <a:extLst>
                <a:ext uri="{28A0092B-C50C-407E-A947-70E740481C1C}">
                  <a14:useLocalDpi xmlns:a14="http://schemas.microsoft.com/office/drawing/2010/main" val="0"/>
                </a:ext>
              </a:extLst>
            </a:blip>
            <a:srcRect t="7853" b="6256"/>
            <a:stretch>
              <a:fillRect/>
            </a:stretch>
          </p:blipFill>
          <p:spPr>
            <a:xfrm>
              <a:off x="557418" y="3529289"/>
              <a:ext cx="2429517" cy="1929442"/>
            </a:xfrm>
            <a:prstGeom prst="rect">
              <a:avLst/>
            </a:prstGeom>
            <a:noFill/>
            <a:ln w="31750">
              <a:gradFill>
                <a:gsLst>
                  <a:gs pos="0">
                    <a:srgbClr val="001892"/>
                  </a:gs>
                  <a:gs pos="100000">
                    <a:srgbClr val="B80000"/>
                  </a:gs>
                </a:gsLst>
                <a:lin ang="5400000" scaled="1"/>
              </a:gradFill>
            </a:ln>
          </p:spPr>
        </p:pic>
      </p:grpSp>
      <p:grpSp>
        <p:nvGrpSpPr>
          <p:cNvPr id="47" name="组合 46"/>
          <p:cNvGrpSpPr/>
          <p:nvPr/>
        </p:nvGrpSpPr>
        <p:grpSpPr>
          <a:xfrm>
            <a:off x="1343477" y="4705103"/>
            <a:ext cx="1750254" cy="1590297"/>
            <a:chOff x="2927365" y="8739624"/>
            <a:chExt cx="2661466" cy="2418234"/>
          </a:xfrm>
        </p:grpSpPr>
        <p:sp>
          <p:nvSpPr>
            <p:cNvPr id="48" name="矩形 47"/>
            <p:cNvSpPr/>
            <p:nvPr/>
          </p:nvSpPr>
          <p:spPr>
            <a:xfrm>
              <a:off x="2927365" y="10769441"/>
              <a:ext cx="2561918" cy="388417"/>
            </a:xfrm>
            <a:prstGeom prst="rect">
              <a:avLst/>
            </a:prstGeom>
            <a:noFill/>
          </p:spPr>
          <p:txBody>
            <a:bodyPr wrap="square" rtlCol="0">
              <a:spAutoFit/>
            </a:bodyPr>
            <a:lstStyle/>
            <a:p>
              <a:r>
                <a:rPr lang="en-US" altLang="zh-CN" sz="1100" dirty="0">
                  <a:latin typeface="微软雅黑" panose="020B0503020204020204" charset="-122"/>
                  <a:ea typeface="微软雅黑" panose="020B0503020204020204" charset="-122"/>
                </a:rPr>
                <a:t>5</a:t>
              </a:r>
              <a:r>
                <a:rPr lang="zh-CN" altLang="zh-CN" sz="1100" dirty="0">
                  <a:latin typeface="微软雅黑" panose="020B0503020204020204" charset="-122"/>
                  <a:ea typeface="微软雅黑" panose="020B0503020204020204" charset="-122"/>
                </a:rPr>
                <a:t>、打开消防栓水阀开关</a:t>
              </a:r>
              <a:endParaRPr lang="zh-CN" altLang="en-US" sz="1100" dirty="0">
                <a:latin typeface="微软雅黑" panose="020B0503020204020204" charset="-122"/>
                <a:ea typeface="微软雅黑" panose="020B0503020204020204" charset="-122"/>
              </a:endParaRPr>
            </a:p>
          </p:txBody>
        </p:sp>
        <p:pic>
          <p:nvPicPr>
            <p:cNvPr id="49" name="图片 48"/>
            <p:cNvPicPr>
              <a:picLocks noChangeAspect="1"/>
            </p:cNvPicPr>
            <p:nvPr/>
          </p:nvPicPr>
          <p:blipFill rotWithShape="1">
            <a:blip r:embed="rId6" cstate="print">
              <a:extLst>
                <a:ext uri="{28A0092B-C50C-407E-A947-70E740481C1C}">
                  <a14:useLocalDpi xmlns:a14="http://schemas.microsoft.com/office/drawing/2010/main" val="0"/>
                </a:ext>
              </a:extLst>
            </a:blip>
            <a:srcRect l="2667" t="3776" r="2428" b="3776"/>
            <a:stretch>
              <a:fillRect/>
            </a:stretch>
          </p:blipFill>
          <p:spPr>
            <a:xfrm>
              <a:off x="3122618" y="8739624"/>
              <a:ext cx="2466213" cy="1929444"/>
            </a:xfrm>
            <a:prstGeom prst="rect">
              <a:avLst/>
            </a:prstGeom>
            <a:noFill/>
            <a:ln w="31750">
              <a:gradFill>
                <a:gsLst>
                  <a:gs pos="0">
                    <a:srgbClr val="001892"/>
                  </a:gs>
                  <a:gs pos="100000">
                    <a:srgbClr val="B80000"/>
                  </a:gs>
                </a:gsLst>
                <a:lin ang="5400000" scaled="1"/>
              </a:gradFill>
            </a:ln>
          </p:spPr>
        </p:pic>
      </p:grpSp>
      <p:grpSp>
        <p:nvGrpSpPr>
          <p:cNvPr id="50" name="组合 49"/>
          <p:cNvGrpSpPr/>
          <p:nvPr/>
        </p:nvGrpSpPr>
        <p:grpSpPr>
          <a:xfrm>
            <a:off x="4862077" y="4639643"/>
            <a:ext cx="2006646" cy="1590366"/>
            <a:chOff x="6957915" y="8522380"/>
            <a:chExt cx="2972289" cy="2355684"/>
          </a:xfrm>
        </p:grpSpPr>
        <p:sp>
          <p:nvSpPr>
            <p:cNvPr id="51" name="矩形 50"/>
            <p:cNvSpPr/>
            <p:nvPr/>
          </p:nvSpPr>
          <p:spPr>
            <a:xfrm>
              <a:off x="6957915" y="10499710"/>
              <a:ext cx="2972289" cy="378354"/>
            </a:xfrm>
            <a:prstGeom prst="rect">
              <a:avLst/>
            </a:prstGeom>
            <a:noFill/>
          </p:spPr>
          <p:txBody>
            <a:bodyPr wrap="square" rtlCol="0">
              <a:spAutoFit/>
            </a:bodyPr>
            <a:lstStyle/>
            <a:p>
              <a:r>
                <a:rPr lang="en-US" altLang="zh-CN" sz="1100" dirty="0">
                  <a:latin typeface="微软雅黑" panose="020B0503020204020204" charset="-122"/>
                  <a:ea typeface="微软雅黑" panose="020B0503020204020204" charset="-122"/>
                </a:rPr>
                <a:t>6</a:t>
              </a:r>
              <a:r>
                <a:rPr lang="zh-CN" altLang="zh-CN" sz="1100" dirty="0">
                  <a:latin typeface="微软雅黑" panose="020B0503020204020204" charset="-122"/>
                  <a:ea typeface="微软雅黑" panose="020B0503020204020204" charset="-122"/>
                </a:rPr>
                <a:t>、对准火源根部，进行灭火</a:t>
              </a:r>
              <a:endParaRPr lang="zh-CN" altLang="zh-CN" sz="1100" dirty="0">
                <a:latin typeface="微软雅黑" panose="020B0503020204020204" charset="-122"/>
                <a:ea typeface="微软雅黑" panose="020B0503020204020204" charset="-122"/>
              </a:endParaRPr>
            </a:p>
          </p:txBody>
        </p:sp>
        <p:pic>
          <p:nvPicPr>
            <p:cNvPr id="52" name="图片 51"/>
            <p:cNvPicPr>
              <a:picLocks noChangeAspect="1"/>
            </p:cNvPicPr>
            <p:nvPr/>
          </p:nvPicPr>
          <p:blipFill rotWithShape="1">
            <a:blip r:embed="rId7" cstate="print">
              <a:extLst>
                <a:ext uri="{28A0092B-C50C-407E-A947-70E740481C1C}">
                  <a14:useLocalDpi xmlns:a14="http://schemas.microsoft.com/office/drawing/2010/main" val="0"/>
                </a:ext>
              </a:extLst>
            </a:blip>
            <a:srcRect l="2483" t="3113" r="1541" b="2395"/>
            <a:stretch>
              <a:fillRect/>
            </a:stretch>
          </p:blipFill>
          <p:spPr>
            <a:xfrm>
              <a:off x="7153512" y="8522380"/>
              <a:ext cx="2442982" cy="1915108"/>
            </a:xfrm>
            <a:prstGeom prst="rect">
              <a:avLst/>
            </a:prstGeom>
            <a:noFill/>
            <a:ln w="31750">
              <a:gradFill>
                <a:gsLst>
                  <a:gs pos="0">
                    <a:srgbClr val="001892"/>
                  </a:gs>
                  <a:gs pos="100000">
                    <a:srgbClr val="B80000"/>
                  </a:gs>
                </a:gsLst>
                <a:lin ang="5400000" scaled="1"/>
              </a:gradFill>
            </a:ln>
          </p:spPr>
        </p:pic>
      </p:grpSp>
      <p:pic>
        <p:nvPicPr>
          <p:cNvPr id="19" name="图片 18"/>
          <p:cNvPicPr>
            <a:picLocks noChangeAspect="1"/>
          </p:cNvPicPr>
          <p:nvPr/>
        </p:nvPicPr>
        <p:blipFill>
          <a:blip r:embed="rId8"/>
          <a:stretch>
            <a:fillRect/>
          </a:stretch>
        </p:blipFill>
        <p:spPr>
          <a:xfrm>
            <a:off x="8037914" y="4189941"/>
            <a:ext cx="2022428" cy="1470857"/>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anim calcmode="lin" valueType="num">
                                      <p:cBhvr>
                                        <p:cTn id="8" dur="200" fill="hold"/>
                                        <p:tgtEl>
                                          <p:spTgt spid="3"/>
                                        </p:tgtEl>
                                        <p:attrNameLst>
                                          <p:attrName>ppt_x</p:attrName>
                                        </p:attrNameLst>
                                      </p:cBhvr>
                                      <p:tavLst>
                                        <p:tav tm="0">
                                          <p:val>
                                            <p:strVal val="#ppt_x"/>
                                          </p:val>
                                        </p:tav>
                                        <p:tav tm="100000">
                                          <p:val>
                                            <p:strVal val="#ppt_x"/>
                                          </p:val>
                                        </p:tav>
                                      </p:tavLst>
                                    </p:anim>
                                    <p:anim calcmode="lin" valueType="num">
                                      <p:cBhvr>
                                        <p:cTn id="9" dur="2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300"/>
                                        <p:tgtEl>
                                          <p:spTgt spid="25"/>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wipe(left)">
                                      <p:cBhvr>
                                        <p:cTn id="17" dur="400"/>
                                        <p:tgtEl>
                                          <p:spTgt spid="57"/>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300"/>
                                        <p:tgtEl>
                                          <p:spTgt spid="38"/>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400"/>
                                        <p:tgtEl>
                                          <p:spTgt spid="21"/>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300"/>
                                        <p:tgtEl>
                                          <p:spTgt spid="41"/>
                                        </p:tgtEl>
                                      </p:cBhvr>
                                    </p:animEffect>
                                  </p:childTnLst>
                                </p:cTn>
                              </p:par>
                            </p:childTnLst>
                          </p:cTn>
                        </p:par>
                        <p:par>
                          <p:cTn id="30" fill="hold">
                            <p:stCondLst>
                              <p:cond delay="3000"/>
                            </p:stCondLst>
                            <p:childTnLst>
                              <p:par>
                                <p:cTn id="31" presetID="22" presetClass="entr" presetSubtype="2"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right)">
                                      <p:cBhvr>
                                        <p:cTn id="33" dur="400"/>
                                        <p:tgtEl>
                                          <p:spTgt spid="22"/>
                                        </p:tgtEl>
                                      </p:cBhvr>
                                    </p:animEffect>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300"/>
                                        <p:tgtEl>
                                          <p:spTgt spid="44"/>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Effect transition="in" filter="wipe(up)">
                                      <p:cBhvr>
                                        <p:cTn id="41" dur="400"/>
                                        <p:tgtEl>
                                          <p:spTgt spid="59"/>
                                        </p:tgtEl>
                                      </p:cBhvr>
                                    </p:animEffect>
                                  </p:childTnLst>
                                </p:cTn>
                              </p:par>
                            </p:childTnLst>
                          </p:cTn>
                        </p:par>
                        <p:par>
                          <p:cTn id="42" fill="hold">
                            <p:stCondLst>
                              <p:cond delay="4500"/>
                            </p:stCondLst>
                            <p:childTnLst>
                              <p:par>
                                <p:cTn id="43" presetID="10" presetClass="entr" presetSubtype="0"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fade">
                                      <p:cBhvr>
                                        <p:cTn id="45" dur="300"/>
                                        <p:tgtEl>
                                          <p:spTgt spid="47"/>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wipe(left)">
                                      <p:cBhvr>
                                        <p:cTn id="49" dur="400"/>
                                        <p:tgtEl>
                                          <p:spTgt spid="58"/>
                                        </p:tgtEl>
                                      </p:cBhvr>
                                    </p:animEffect>
                                  </p:childTnLst>
                                </p:cTn>
                              </p:par>
                            </p:childTnLst>
                          </p:cTn>
                        </p:par>
                        <p:par>
                          <p:cTn id="50" fill="hold">
                            <p:stCondLst>
                              <p:cond delay="5500"/>
                            </p:stCondLst>
                            <p:childTnLst>
                              <p:par>
                                <p:cTn id="51" presetID="10" presetClass="entr" presetSubtype="0" fill="hold" nodeType="after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fade">
                                      <p:cBhvr>
                                        <p:cTn id="53" dur="300"/>
                                        <p:tgtEl>
                                          <p:spTgt spid="50"/>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left)">
                                      <p:cBhvr>
                                        <p:cTn id="57" dur="3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1" grpId="0" bldLvl="0" animBg="1"/>
      <p:bldP spid="22" grpId="0" bldLvl="0" animBg="1"/>
      <p:bldP spid="57" grpId="0" bldLvl="0" animBg="1"/>
      <p:bldP spid="58" grpId="0" bldLvl="0" animBg="1"/>
      <p:bldP spid="59" grpId="0" bldLvl="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4112641" y="2769294"/>
            <a:ext cx="5288813" cy="1330750"/>
            <a:chOff x="4112641" y="2769294"/>
            <a:chExt cx="5288813" cy="1330750"/>
          </a:xfrm>
        </p:grpSpPr>
        <p:sp>
          <p:nvSpPr>
            <p:cNvPr id="16" name="文本框 15"/>
            <p:cNvSpPr txBox="1"/>
            <p:nvPr/>
          </p:nvSpPr>
          <p:spPr>
            <a:xfrm>
              <a:off x="4430192" y="2769294"/>
              <a:ext cx="2537874" cy="923330"/>
            </a:xfrm>
            <a:prstGeom prst="rect">
              <a:avLst/>
            </a:prstGeom>
            <a:noFill/>
          </p:spPr>
          <p:txBody>
            <a:bodyPr wrap="none" rtlCol="0">
              <a:spAutoFit/>
            </a:bodyPr>
            <a:p>
              <a:r>
                <a:rPr lang="en-US" altLang="zh-CN" sz="5400" dirty="0">
                  <a:gradFill>
                    <a:gsLst>
                      <a:gs pos="0">
                        <a:srgbClr val="001892"/>
                      </a:gs>
                      <a:gs pos="100000">
                        <a:srgbClr val="B80000"/>
                      </a:gs>
                    </a:gsLst>
                    <a:lin ang="5400000" scaled="0"/>
                  </a:gradFill>
                  <a:latin typeface="时尚中黑简体" pitchFamily="2" charset="-122"/>
                  <a:ea typeface="时尚中黑简体" pitchFamily="2" charset="-122"/>
                  <a:cs typeface="+mn-ea"/>
                  <a:sym typeface="庞门正道标题体" panose="02010600030101010101" pitchFamily="2" charset="-122"/>
                </a:rPr>
                <a:t>PART</a:t>
              </a:r>
              <a:r>
                <a:rPr lang="en-US" altLang="zh-CN" sz="3600" dirty="0">
                  <a:gradFill>
                    <a:gsLst>
                      <a:gs pos="0">
                        <a:srgbClr val="001892"/>
                      </a:gs>
                      <a:gs pos="100000">
                        <a:srgbClr val="B80000"/>
                      </a:gs>
                    </a:gsLst>
                    <a:lin ang="5400000" scaled="0"/>
                  </a:gradFill>
                  <a:latin typeface="时尚中黑简体" pitchFamily="2" charset="-122"/>
                  <a:ea typeface="时尚中黑简体" pitchFamily="2" charset="-122"/>
                  <a:cs typeface="+mn-ea"/>
                  <a:sym typeface="庞门正道标题体" panose="02010600030101010101" pitchFamily="2" charset="-122"/>
                </a:rPr>
                <a:t>04</a:t>
              </a:r>
              <a:endParaRPr lang="zh-CN" altLang="en-US" sz="3600" dirty="0">
                <a:gradFill>
                  <a:gsLst>
                    <a:gs pos="0">
                      <a:srgbClr val="001892"/>
                    </a:gs>
                    <a:gs pos="100000">
                      <a:srgbClr val="B80000"/>
                    </a:gs>
                  </a:gsLst>
                  <a:lin ang="5400000" scaled="0"/>
                </a:gradFill>
                <a:latin typeface="时尚中黑简体" pitchFamily="2" charset="-122"/>
                <a:ea typeface="时尚中黑简体" pitchFamily="2" charset="-122"/>
                <a:cs typeface="+mn-ea"/>
                <a:sym typeface="庞门正道标题体" panose="02010600030101010101" pitchFamily="2" charset="-122"/>
              </a:endParaRPr>
            </a:p>
          </p:txBody>
        </p:sp>
        <p:sp>
          <p:nvSpPr>
            <p:cNvPr id="7" name="文本框 6"/>
            <p:cNvSpPr txBox="1"/>
            <p:nvPr/>
          </p:nvSpPr>
          <p:spPr>
            <a:xfrm>
              <a:off x="4112641" y="3515269"/>
              <a:ext cx="5288813" cy="584775"/>
            </a:xfrm>
            <a:prstGeom prst="rect">
              <a:avLst/>
            </a:prstGeom>
            <a:noFill/>
          </p:spPr>
          <p:txBody>
            <a:bodyPr wrap="square" rtlCol="0">
              <a:spAutoFit/>
            </a:bodyPr>
            <a:p>
              <a:pPr algn="ctr"/>
              <a:r>
                <a:rPr lang="zh-CN" altLang="en-US" sz="3200" b="1" dirty="0">
                  <a:latin typeface="+mn-ea"/>
                </a:rPr>
                <a:t>简单火灾隐患检查及排除</a:t>
              </a:r>
              <a:endParaRPr lang="zh-CN" altLang="en-US" sz="3200" b="1" dirty="0">
                <a:latin typeface="+mn-ea"/>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80886" y="252559"/>
            <a:ext cx="4450080" cy="521970"/>
          </a:xfrm>
          <a:prstGeom prst="rect">
            <a:avLst/>
          </a:prstGeom>
          <a:effectLst/>
        </p:spPr>
        <p:txBody>
          <a:bodyPr wrap="none">
            <a:spAutoFit/>
          </a:bodyPr>
          <a:lstStyle/>
          <a:p>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简单的火灾隐患检查与排除</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
        <p:nvSpPr>
          <p:cNvPr id="6" name="文本框 5"/>
          <p:cNvSpPr txBox="1"/>
          <p:nvPr/>
        </p:nvSpPr>
        <p:spPr>
          <a:xfrm>
            <a:off x="1676400" y="1232535"/>
            <a:ext cx="8178165" cy="1198880"/>
          </a:xfrm>
          <a:prstGeom prst="rect">
            <a:avLst/>
          </a:prstGeom>
          <a:noFill/>
        </p:spPr>
        <p:txBody>
          <a:bodyPr wrap="square" rtlCol="0">
            <a:spAutoFit/>
          </a:bodyPr>
          <a:lstStyle/>
          <a:p>
            <a:pPr algn="l"/>
            <a:r>
              <a:rPr lang="en-US" altLang="zh-CN" dirty="0">
                <a:latin typeface="+mj-ea"/>
                <a:ea typeface="+mj-ea"/>
              </a:rPr>
              <a:t>1</a:t>
            </a:r>
            <a:r>
              <a:rPr lang="zh-CN" altLang="en-US" dirty="0">
                <a:latin typeface="+mj-ea"/>
                <a:ea typeface="+mj-ea"/>
              </a:rPr>
              <a:t>、配电室内是否有防水和防小动物钻入的设施。</a:t>
            </a:r>
            <a:r>
              <a:rPr lang="en-US" altLang="zh-CN" dirty="0">
                <a:effectLst/>
                <a:sym typeface="+mn-ea"/>
              </a:rPr>
              <a:t> </a:t>
            </a:r>
            <a:r>
              <a:rPr lang="zh-CN" altLang="zh-CN" dirty="0">
                <a:effectLst/>
                <a:sym typeface="+mn-ea"/>
              </a:rPr>
              <a:t>配电室内应保持通风干燥，地面应做防水处理；配电室的出入口都要防小动物钻入的设施，比如安装防鼠挡板。</a:t>
            </a:r>
            <a:endParaRPr lang="zh-CN" altLang="en-US" dirty="0"/>
          </a:p>
          <a:p>
            <a:endParaRPr lang="zh-CN" altLang="en-US" dirty="0">
              <a:latin typeface="+mj-ea"/>
              <a:ea typeface="+mj-ea"/>
            </a:endParaRPr>
          </a:p>
        </p:txBody>
      </p:sp>
      <p:pic>
        <p:nvPicPr>
          <p:cNvPr id="9" name="Picture 4" descr="C:\Users\lenovo\Desktop\7250c31a1399b1c96572b10dc93cabc.jpg7250c31a1399b1c96572b10dc93cabc"/>
          <p:cNvPicPr>
            <a:picLocks noChangeAspect="1" noChangeArrowheads="1"/>
          </p:cNvPicPr>
          <p:nvPr/>
        </p:nvPicPr>
        <p:blipFill rotWithShape="1">
          <a:blip r:embed="rId1" cstate="print"/>
          <a:srcRect/>
          <a:stretch>
            <a:fillRect/>
          </a:stretch>
        </p:blipFill>
        <p:spPr bwMode="auto">
          <a:xfrm>
            <a:off x="5974715" y="2193290"/>
            <a:ext cx="3879850" cy="3218180"/>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5414"/>
          <a:stretch>
            <a:fillRect/>
          </a:stretch>
        </p:blipFill>
        <p:spPr bwMode="auto">
          <a:xfrm>
            <a:off x="1680845" y="2193290"/>
            <a:ext cx="3888105" cy="3218180"/>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2516" y="5557089"/>
            <a:ext cx="535139" cy="529755"/>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85050" y="5594685"/>
            <a:ext cx="459180" cy="45456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anim calcmode="lin" valueType="num">
                                      <p:cBhvr>
                                        <p:cTn id="8" dur="200" fill="hold"/>
                                        <p:tgtEl>
                                          <p:spTgt spid="3"/>
                                        </p:tgtEl>
                                        <p:attrNameLst>
                                          <p:attrName>ppt_x</p:attrName>
                                        </p:attrNameLst>
                                      </p:cBhvr>
                                      <p:tavLst>
                                        <p:tav tm="0">
                                          <p:val>
                                            <p:strVal val="#ppt_x"/>
                                          </p:val>
                                        </p:tav>
                                        <p:tav tm="100000">
                                          <p:val>
                                            <p:strVal val="#ppt_x"/>
                                          </p:val>
                                        </p:tav>
                                      </p:tavLst>
                                    </p:anim>
                                    <p:anim calcmode="lin" valueType="num">
                                      <p:cBhvr>
                                        <p:cTn id="9" dur="2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400" fill="hold"/>
                                        <p:tgtEl>
                                          <p:spTgt spid="6"/>
                                        </p:tgtEl>
                                        <p:attrNameLst>
                                          <p:attrName>ppt_x</p:attrName>
                                        </p:attrNameLst>
                                      </p:cBhvr>
                                      <p:tavLst>
                                        <p:tav tm="0">
                                          <p:val>
                                            <p:strVal val="0-#ppt_w/2"/>
                                          </p:val>
                                        </p:tav>
                                        <p:tav tm="100000">
                                          <p:val>
                                            <p:strVal val="#ppt_x"/>
                                          </p:val>
                                        </p:tav>
                                      </p:tavLst>
                                    </p:anim>
                                    <p:anim calcmode="lin" valueType="num">
                                      <p:cBhvr additive="base">
                                        <p:cTn id="14" dur="40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400" fill="hold"/>
                                        <p:tgtEl>
                                          <p:spTgt spid="9"/>
                                        </p:tgtEl>
                                        <p:attrNameLst>
                                          <p:attrName>ppt_w</p:attrName>
                                        </p:attrNameLst>
                                      </p:cBhvr>
                                      <p:tavLst>
                                        <p:tav tm="0">
                                          <p:val>
                                            <p:fltVal val="0"/>
                                          </p:val>
                                        </p:tav>
                                        <p:tav tm="100000">
                                          <p:val>
                                            <p:strVal val="#ppt_w"/>
                                          </p:val>
                                        </p:tav>
                                      </p:tavLst>
                                    </p:anim>
                                    <p:anim calcmode="lin" valueType="num">
                                      <p:cBhvr>
                                        <p:cTn id="19" dur="400" fill="hold"/>
                                        <p:tgtEl>
                                          <p:spTgt spid="9"/>
                                        </p:tgtEl>
                                        <p:attrNameLst>
                                          <p:attrName>ppt_h</p:attrName>
                                        </p:attrNameLst>
                                      </p:cBhvr>
                                      <p:tavLst>
                                        <p:tav tm="0">
                                          <p:val>
                                            <p:fltVal val="0"/>
                                          </p:val>
                                        </p:tav>
                                        <p:tav tm="100000">
                                          <p:val>
                                            <p:strVal val="#ppt_h"/>
                                          </p:val>
                                        </p:tav>
                                      </p:tavLst>
                                    </p:anim>
                                    <p:animEffect transition="in" filter="fade">
                                      <p:cBhvr>
                                        <p:cTn id="20" dur="400"/>
                                        <p:tgtEl>
                                          <p:spTgt spid="9"/>
                                        </p:tgtEl>
                                      </p:cBhvr>
                                    </p:animEffect>
                                  </p:childTnLst>
                                </p:cTn>
                              </p:par>
                              <p:par>
                                <p:cTn id="21" presetID="53" presetClass="entr" presetSubtype="16"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400" fill="hold"/>
                                        <p:tgtEl>
                                          <p:spTgt spid="7"/>
                                        </p:tgtEl>
                                        <p:attrNameLst>
                                          <p:attrName>ppt_w</p:attrName>
                                        </p:attrNameLst>
                                      </p:cBhvr>
                                      <p:tavLst>
                                        <p:tav tm="0">
                                          <p:val>
                                            <p:fltVal val="0"/>
                                          </p:val>
                                        </p:tav>
                                        <p:tav tm="100000">
                                          <p:val>
                                            <p:strVal val="#ppt_w"/>
                                          </p:val>
                                        </p:tav>
                                      </p:tavLst>
                                    </p:anim>
                                    <p:anim calcmode="lin" valueType="num">
                                      <p:cBhvr>
                                        <p:cTn id="24" dur="400" fill="hold"/>
                                        <p:tgtEl>
                                          <p:spTgt spid="7"/>
                                        </p:tgtEl>
                                        <p:attrNameLst>
                                          <p:attrName>ppt_h</p:attrName>
                                        </p:attrNameLst>
                                      </p:cBhvr>
                                      <p:tavLst>
                                        <p:tav tm="0">
                                          <p:val>
                                            <p:fltVal val="0"/>
                                          </p:val>
                                        </p:tav>
                                        <p:tav tm="100000">
                                          <p:val>
                                            <p:strVal val="#ppt_h"/>
                                          </p:val>
                                        </p:tav>
                                      </p:tavLst>
                                    </p:anim>
                                    <p:animEffect transition="in" filter="fade">
                                      <p:cBhvr>
                                        <p:cTn id="25" dur="4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250" fill="hold"/>
                                        <p:tgtEl>
                                          <p:spTgt spid="2"/>
                                        </p:tgtEl>
                                        <p:attrNameLst>
                                          <p:attrName>ppt_w</p:attrName>
                                        </p:attrNameLst>
                                      </p:cBhvr>
                                      <p:tavLst>
                                        <p:tav tm="0">
                                          <p:val>
                                            <p:fltVal val="0"/>
                                          </p:val>
                                        </p:tav>
                                        <p:tav tm="100000">
                                          <p:val>
                                            <p:strVal val="#ppt_w"/>
                                          </p:val>
                                        </p:tav>
                                      </p:tavLst>
                                    </p:anim>
                                    <p:anim calcmode="lin" valueType="num">
                                      <p:cBhvr>
                                        <p:cTn id="31" dur="250" fill="hold"/>
                                        <p:tgtEl>
                                          <p:spTgt spid="2"/>
                                        </p:tgtEl>
                                        <p:attrNameLst>
                                          <p:attrName>ppt_h</p:attrName>
                                        </p:attrNameLst>
                                      </p:cBhvr>
                                      <p:tavLst>
                                        <p:tav tm="0">
                                          <p:val>
                                            <p:fltVal val="0"/>
                                          </p:val>
                                        </p:tav>
                                        <p:tav tm="100000">
                                          <p:val>
                                            <p:strVal val="#ppt_h"/>
                                          </p:val>
                                        </p:tav>
                                      </p:tavLst>
                                    </p:anim>
                                    <p:animEffect transition="in" filter="fade">
                                      <p:cBhvr>
                                        <p:cTn id="32" dur="250"/>
                                        <p:tgtEl>
                                          <p:spTgt spid="2"/>
                                        </p:tgtEl>
                                      </p:cBhvr>
                                    </p:animEffect>
                                  </p:childTnLst>
                                </p:cTn>
                              </p:par>
                            </p:childTnLst>
                          </p:cTn>
                        </p:par>
                        <p:par>
                          <p:cTn id="33" fill="hold">
                            <p:stCondLst>
                              <p:cond delay="500"/>
                            </p:stCondLst>
                            <p:childTnLst>
                              <p:par>
                                <p:cTn id="34" presetID="6" presetClass="entr" presetSubtype="32"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circle(out)">
                                      <p:cBhvr>
                                        <p:cTn id="3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80886" y="252559"/>
            <a:ext cx="4450080" cy="521970"/>
          </a:xfrm>
          <a:prstGeom prst="rect">
            <a:avLst/>
          </a:prstGeom>
          <a:effectLst/>
        </p:spPr>
        <p:txBody>
          <a:bodyPr wrap="none">
            <a:spAutoFit/>
          </a:bodyPr>
          <a:lstStyle/>
          <a:p>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简单的火灾隐患检查与排除</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
        <p:nvSpPr>
          <p:cNvPr id="6" name="文本框 5"/>
          <p:cNvSpPr txBox="1"/>
          <p:nvPr/>
        </p:nvSpPr>
        <p:spPr>
          <a:xfrm>
            <a:off x="1739900" y="1122680"/>
            <a:ext cx="8237220" cy="1198880"/>
          </a:xfrm>
          <a:prstGeom prst="rect">
            <a:avLst/>
          </a:prstGeom>
          <a:noFill/>
        </p:spPr>
        <p:txBody>
          <a:bodyPr wrap="square" rtlCol="0">
            <a:spAutoFit/>
          </a:bodyPr>
          <a:lstStyle/>
          <a:p>
            <a:r>
              <a:rPr lang="en-US" altLang="zh-CN" dirty="0">
                <a:latin typeface="+mj-ea"/>
                <a:ea typeface="+mj-ea"/>
              </a:rPr>
              <a:t>2</a:t>
            </a:r>
            <a:r>
              <a:rPr lang="zh-CN" altLang="en-US" dirty="0">
                <a:latin typeface="+mj-ea"/>
                <a:ea typeface="+mj-ea"/>
              </a:rPr>
              <a:t>、建筑内通至室外和屋面的安全出口、疏散楼梯间是否封堵、锁闭。</a:t>
            </a:r>
            <a:r>
              <a:rPr lang="en-US" altLang="zh-CN" b="1" dirty="0">
                <a:effectLst/>
                <a:sym typeface="+mn-ea"/>
              </a:rPr>
              <a:t> </a:t>
            </a:r>
            <a:r>
              <a:rPr lang="zh-CN" altLang="zh-CN" dirty="0">
                <a:effectLst/>
                <a:sym typeface="+mn-ea"/>
              </a:rPr>
              <a:t>建筑内通至室外和屋面的安全出口、疏散楼梯间应保持畅通，不能堆放杂物，并且不能上锁。</a:t>
            </a:r>
            <a:endParaRPr lang="zh-CN" altLang="zh-CN" kern="1200" dirty="0">
              <a:solidFill>
                <a:schemeClr val="tx1"/>
              </a:solidFill>
              <a:effectLst/>
              <a:latin typeface="+mn-lt"/>
              <a:ea typeface="+mn-ea"/>
              <a:cs typeface="+mn-cs"/>
            </a:endParaRPr>
          </a:p>
          <a:p>
            <a:endParaRPr lang="zh-CN" altLang="zh-CN" kern="1200" dirty="0">
              <a:solidFill>
                <a:schemeClr val="tx1"/>
              </a:solidFill>
              <a:effectLst/>
              <a:latin typeface="+mn-lt"/>
              <a:ea typeface="+mn-ea"/>
              <a:cs typeface="+mn-cs"/>
            </a:endParaRPr>
          </a:p>
        </p:txBody>
      </p:sp>
      <p:pic>
        <p:nvPicPr>
          <p:cNvPr id="8" name="Picture 2" descr="https://ss1.bdstatic.com/70cFuXSh_Q1YnxGkpoWK1HF6hhy/it/u=666509011,3212539048&amp;fm=26&amp;gp=0.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b="5950"/>
          <a:stretch>
            <a:fillRect/>
          </a:stretch>
        </p:blipFill>
        <p:spPr bwMode="auto">
          <a:xfrm>
            <a:off x="1847255" y="2218891"/>
            <a:ext cx="3981887" cy="2808736"/>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pic>
        <p:nvPicPr>
          <p:cNvPr id="9" name="Picture 4" descr="C:\Users\lenovo\Desktop\0d73809d40d1cfc61a3ad518b18a769.jpg0d73809d40d1cfc61a3ad518b18a769"/>
          <p:cNvPicPr>
            <a:picLocks noChangeAspect="1" noChangeArrowheads="1"/>
          </p:cNvPicPr>
          <p:nvPr/>
        </p:nvPicPr>
        <p:blipFill rotWithShape="1">
          <a:blip r:embed="rId2" cstate="print"/>
          <a:srcRect/>
          <a:stretch>
            <a:fillRect/>
          </a:stretch>
        </p:blipFill>
        <p:spPr bwMode="auto">
          <a:xfrm>
            <a:off x="6276340" y="2218690"/>
            <a:ext cx="3973195" cy="2807970"/>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0085" y="5104483"/>
            <a:ext cx="535139" cy="529755"/>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33530" y="5149649"/>
            <a:ext cx="459105" cy="43942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anim calcmode="lin" valueType="num">
                                      <p:cBhvr>
                                        <p:cTn id="8" dur="200" fill="hold"/>
                                        <p:tgtEl>
                                          <p:spTgt spid="3"/>
                                        </p:tgtEl>
                                        <p:attrNameLst>
                                          <p:attrName>ppt_x</p:attrName>
                                        </p:attrNameLst>
                                      </p:cBhvr>
                                      <p:tavLst>
                                        <p:tav tm="0">
                                          <p:val>
                                            <p:strVal val="#ppt_x"/>
                                          </p:val>
                                        </p:tav>
                                        <p:tav tm="100000">
                                          <p:val>
                                            <p:strVal val="#ppt_x"/>
                                          </p:val>
                                        </p:tav>
                                      </p:tavLst>
                                    </p:anim>
                                    <p:anim calcmode="lin" valueType="num">
                                      <p:cBhvr>
                                        <p:cTn id="9" dur="2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400" fill="hold"/>
                                        <p:tgtEl>
                                          <p:spTgt spid="6"/>
                                        </p:tgtEl>
                                        <p:attrNameLst>
                                          <p:attrName>ppt_x</p:attrName>
                                        </p:attrNameLst>
                                      </p:cBhvr>
                                      <p:tavLst>
                                        <p:tav tm="0">
                                          <p:val>
                                            <p:strVal val="0-#ppt_w/2"/>
                                          </p:val>
                                        </p:tav>
                                        <p:tav tm="100000">
                                          <p:val>
                                            <p:strVal val="#ppt_x"/>
                                          </p:val>
                                        </p:tav>
                                      </p:tavLst>
                                    </p:anim>
                                    <p:anim calcmode="lin" valueType="num">
                                      <p:cBhvr additive="base">
                                        <p:cTn id="14" dur="40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250" fill="hold"/>
                                        <p:tgtEl>
                                          <p:spTgt spid="2"/>
                                        </p:tgtEl>
                                        <p:attrNameLst>
                                          <p:attrName>ppt_w</p:attrName>
                                        </p:attrNameLst>
                                      </p:cBhvr>
                                      <p:tavLst>
                                        <p:tav tm="0">
                                          <p:val>
                                            <p:fltVal val="0"/>
                                          </p:val>
                                        </p:tav>
                                        <p:tav tm="100000">
                                          <p:val>
                                            <p:strVal val="#ppt_w"/>
                                          </p:val>
                                        </p:tav>
                                      </p:tavLst>
                                    </p:anim>
                                    <p:anim calcmode="lin" valueType="num">
                                      <p:cBhvr>
                                        <p:cTn id="31" dur="250" fill="hold"/>
                                        <p:tgtEl>
                                          <p:spTgt spid="2"/>
                                        </p:tgtEl>
                                        <p:attrNameLst>
                                          <p:attrName>ppt_h</p:attrName>
                                        </p:attrNameLst>
                                      </p:cBhvr>
                                      <p:tavLst>
                                        <p:tav tm="0">
                                          <p:val>
                                            <p:fltVal val="0"/>
                                          </p:val>
                                        </p:tav>
                                        <p:tav tm="100000">
                                          <p:val>
                                            <p:strVal val="#ppt_h"/>
                                          </p:val>
                                        </p:tav>
                                      </p:tavLst>
                                    </p:anim>
                                    <p:animEffect transition="in" filter="fade">
                                      <p:cBhvr>
                                        <p:cTn id="32" dur="250"/>
                                        <p:tgtEl>
                                          <p:spTgt spid="2"/>
                                        </p:tgtEl>
                                      </p:cBhvr>
                                    </p:animEffect>
                                  </p:childTnLst>
                                </p:cTn>
                              </p:par>
                              <p:par>
                                <p:cTn id="33" presetID="6" presetClass="entr" presetSubtype="32"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circle(out)">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80886" y="252559"/>
            <a:ext cx="4450080" cy="521970"/>
          </a:xfrm>
          <a:prstGeom prst="rect">
            <a:avLst/>
          </a:prstGeom>
          <a:effectLst/>
        </p:spPr>
        <p:txBody>
          <a:bodyPr wrap="none">
            <a:spAutoFit/>
          </a:bodyPr>
          <a:lstStyle/>
          <a:p>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简单的火灾隐患检查与排除</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
        <p:nvSpPr>
          <p:cNvPr id="6" name="文本框 5"/>
          <p:cNvSpPr txBox="1"/>
          <p:nvPr/>
        </p:nvSpPr>
        <p:spPr>
          <a:xfrm>
            <a:off x="1986280" y="1291590"/>
            <a:ext cx="8326755" cy="645160"/>
          </a:xfrm>
          <a:prstGeom prst="rect">
            <a:avLst/>
          </a:prstGeom>
          <a:noFill/>
        </p:spPr>
        <p:txBody>
          <a:bodyPr wrap="square" rtlCol="0">
            <a:spAutoFit/>
          </a:bodyPr>
          <a:lstStyle/>
          <a:p>
            <a:r>
              <a:rPr lang="en-US" altLang="zh-CN" dirty="0">
                <a:latin typeface="+mj-ea"/>
                <a:ea typeface="+mj-ea"/>
              </a:rPr>
              <a:t>3</a:t>
            </a:r>
            <a:r>
              <a:rPr lang="zh-CN" altLang="en-US" dirty="0">
                <a:latin typeface="+mj-ea"/>
                <a:ea typeface="+mj-ea"/>
              </a:rPr>
              <a:t>、应急照明、疏散指示标志是否故障、损坏。</a:t>
            </a:r>
            <a:r>
              <a:rPr lang="zh-CN" altLang="zh-CN" dirty="0">
                <a:effectLst/>
                <a:sym typeface="+mn-ea"/>
              </a:rPr>
              <a:t>应急照明和疏散指示标志是引导人员逃生的重要标志，应确保完整好用。</a:t>
            </a:r>
            <a:endParaRPr lang="zh-CN" altLang="zh-CN" dirty="0">
              <a:effectLst/>
              <a:latin typeface="+mj-ea"/>
              <a:ea typeface="+mj-ea"/>
              <a:sym typeface="+mn-ea"/>
            </a:endParaRPr>
          </a:p>
        </p:txBody>
      </p:sp>
      <p:pic>
        <p:nvPicPr>
          <p:cNvPr id="8" name="Picture 2" descr="C:\Users\lenovo\Desktop\2bd0f86d787cdfa76080e30c2eb0bcc.jpg2bd0f86d787cdfa76080e30c2eb0bcc"/>
          <p:cNvPicPr>
            <a:picLocks noChangeAspect="1" noChangeArrowheads="1"/>
          </p:cNvPicPr>
          <p:nvPr/>
        </p:nvPicPr>
        <p:blipFill rotWithShape="1">
          <a:blip r:embed="rId1" cstate="print"/>
          <a:srcRect/>
          <a:stretch>
            <a:fillRect/>
          </a:stretch>
        </p:blipFill>
        <p:spPr bwMode="auto">
          <a:xfrm>
            <a:off x="1986280" y="2254250"/>
            <a:ext cx="3924300" cy="2807335"/>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descr="C:\Users\lenovo\Desktop\131c950bf2d8e761a91030fd5d61003.jpg131c950bf2d8e761a91030fd5d61003"/>
          <p:cNvPicPr>
            <a:picLocks noChangeAspect="1" noChangeArrowheads="1"/>
          </p:cNvPicPr>
          <p:nvPr/>
        </p:nvPicPr>
        <p:blipFill rotWithShape="1">
          <a:blip r:embed="rId2" cstate="print"/>
          <a:srcRect/>
          <a:stretch>
            <a:fillRect/>
          </a:stretch>
        </p:blipFill>
        <p:spPr bwMode="auto">
          <a:xfrm>
            <a:off x="6375400" y="2253615"/>
            <a:ext cx="3938270" cy="2808605"/>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9528" y="5157821"/>
            <a:ext cx="535139" cy="529755"/>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14945" y="5195522"/>
            <a:ext cx="459180" cy="45456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anim calcmode="lin" valueType="num">
                                      <p:cBhvr>
                                        <p:cTn id="8" dur="200" fill="hold"/>
                                        <p:tgtEl>
                                          <p:spTgt spid="3"/>
                                        </p:tgtEl>
                                        <p:attrNameLst>
                                          <p:attrName>ppt_x</p:attrName>
                                        </p:attrNameLst>
                                      </p:cBhvr>
                                      <p:tavLst>
                                        <p:tav tm="0">
                                          <p:val>
                                            <p:strVal val="#ppt_x"/>
                                          </p:val>
                                        </p:tav>
                                        <p:tav tm="100000">
                                          <p:val>
                                            <p:strVal val="#ppt_x"/>
                                          </p:val>
                                        </p:tav>
                                      </p:tavLst>
                                    </p:anim>
                                    <p:anim calcmode="lin" valueType="num">
                                      <p:cBhvr>
                                        <p:cTn id="9" dur="2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400" fill="hold"/>
                                        <p:tgtEl>
                                          <p:spTgt spid="6"/>
                                        </p:tgtEl>
                                        <p:attrNameLst>
                                          <p:attrName>ppt_x</p:attrName>
                                        </p:attrNameLst>
                                      </p:cBhvr>
                                      <p:tavLst>
                                        <p:tav tm="0">
                                          <p:val>
                                            <p:strVal val="0-#ppt_w/2"/>
                                          </p:val>
                                        </p:tav>
                                        <p:tav tm="100000">
                                          <p:val>
                                            <p:strVal val="#ppt_x"/>
                                          </p:val>
                                        </p:tav>
                                      </p:tavLst>
                                    </p:anim>
                                    <p:anim calcmode="lin" valueType="num">
                                      <p:cBhvr additive="base">
                                        <p:cTn id="14" dur="40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300"/>
                                        <p:tgtEl>
                                          <p:spTgt spid="8"/>
                                        </p:tgtEl>
                                      </p:cBhvr>
                                    </p:animEffect>
                                  </p:childTnLst>
                                </p:cTn>
                              </p:par>
                              <p:par>
                                <p:cTn id="19" presetID="22" presetClass="entr" presetSubtype="2"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3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250" fill="hold"/>
                                        <p:tgtEl>
                                          <p:spTgt spid="2"/>
                                        </p:tgtEl>
                                        <p:attrNameLst>
                                          <p:attrName>ppt_w</p:attrName>
                                        </p:attrNameLst>
                                      </p:cBhvr>
                                      <p:tavLst>
                                        <p:tav tm="0">
                                          <p:val>
                                            <p:fltVal val="0"/>
                                          </p:val>
                                        </p:tav>
                                        <p:tav tm="100000">
                                          <p:val>
                                            <p:strVal val="#ppt_w"/>
                                          </p:val>
                                        </p:tav>
                                      </p:tavLst>
                                    </p:anim>
                                    <p:anim calcmode="lin" valueType="num">
                                      <p:cBhvr>
                                        <p:cTn id="27" dur="250" fill="hold"/>
                                        <p:tgtEl>
                                          <p:spTgt spid="2"/>
                                        </p:tgtEl>
                                        <p:attrNameLst>
                                          <p:attrName>ppt_h</p:attrName>
                                        </p:attrNameLst>
                                      </p:cBhvr>
                                      <p:tavLst>
                                        <p:tav tm="0">
                                          <p:val>
                                            <p:fltVal val="0"/>
                                          </p:val>
                                        </p:tav>
                                        <p:tav tm="100000">
                                          <p:val>
                                            <p:strVal val="#ppt_h"/>
                                          </p:val>
                                        </p:tav>
                                      </p:tavLst>
                                    </p:anim>
                                    <p:animEffect transition="in" filter="fade">
                                      <p:cBhvr>
                                        <p:cTn id="28" dur="250"/>
                                        <p:tgtEl>
                                          <p:spTgt spid="2"/>
                                        </p:tgtEl>
                                      </p:cBhvr>
                                    </p:animEffect>
                                  </p:childTnLst>
                                </p:cTn>
                              </p:par>
                              <p:par>
                                <p:cTn id="29" presetID="6" presetClass="entr" presetSubtype="32"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circle(out)">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80886" y="252559"/>
            <a:ext cx="4450080" cy="521970"/>
          </a:xfrm>
          <a:prstGeom prst="rect">
            <a:avLst/>
          </a:prstGeom>
          <a:effectLst/>
        </p:spPr>
        <p:txBody>
          <a:bodyPr wrap="none">
            <a:spAutoFit/>
          </a:bodyPr>
          <a:lstStyle/>
          <a:p>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简单的火灾隐患检查与排除</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
        <p:nvSpPr>
          <p:cNvPr id="6" name="文本框 5"/>
          <p:cNvSpPr txBox="1"/>
          <p:nvPr/>
        </p:nvSpPr>
        <p:spPr>
          <a:xfrm>
            <a:off x="1680845" y="1074420"/>
            <a:ext cx="8475345" cy="1014730"/>
          </a:xfrm>
          <a:prstGeom prst="rect">
            <a:avLst/>
          </a:prstGeom>
          <a:noFill/>
        </p:spPr>
        <p:txBody>
          <a:bodyPr wrap="square" rtlCol="0">
            <a:spAutoFit/>
          </a:bodyPr>
          <a:lstStyle/>
          <a:p>
            <a:r>
              <a:rPr lang="zh-CN" altLang="en-US" sz="2000" dirty="0">
                <a:latin typeface="+mj-ea"/>
                <a:ea typeface="+mj-ea"/>
              </a:rPr>
              <a:t> </a:t>
            </a:r>
            <a:r>
              <a:rPr lang="en-US" altLang="zh-CN" sz="2000" dirty="0">
                <a:latin typeface="+mj-ea"/>
                <a:ea typeface="+mj-ea"/>
              </a:rPr>
              <a:t>4</a:t>
            </a:r>
            <a:r>
              <a:rPr lang="zh-CN" altLang="en-US" sz="2000" dirty="0">
                <a:latin typeface="+mj-ea"/>
                <a:ea typeface="+mj-ea"/>
              </a:rPr>
              <a:t>、消防设施、器材是否被遮挡。</a:t>
            </a:r>
            <a:r>
              <a:rPr lang="en-US" altLang="zh-CN" sz="2000" dirty="0">
                <a:effectLst/>
                <a:sym typeface="+mn-ea"/>
              </a:rPr>
              <a:t> </a:t>
            </a:r>
            <a:r>
              <a:rPr lang="zh-CN" altLang="zh-CN" sz="2000" dirty="0">
                <a:effectLst/>
                <a:sym typeface="+mn-ea"/>
              </a:rPr>
              <a:t>消防设施、器材是发生火灾时进行灭火救援的重要装备，应当确保周围不要有杂物遮挡，以免耽误救援时间。</a:t>
            </a:r>
            <a:endParaRPr lang="zh-CN" altLang="en-US" sz="2000" dirty="0"/>
          </a:p>
          <a:p>
            <a:endParaRPr lang="zh-CN" altLang="zh-CN" sz="2000" dirty="0">
              <a:latin typeface="+mj-ea"/>
              <a:ea typeface="+mj-ea"/>
            </a:endParaRPr>
          </a:p>
        </p:txBody>
      </p:sp>
      <p:pic>
        <p:nvPicPr>
          <p:cNvPr id="8" name="Picture 2" descr="C:\Users\lenovo\Desktop\72707e51bd705e43a032f5b5249e545.jpg72707e51bd705e43a032f5b5249e545"/>
          <p:cNvPicPr>
            <a:picLocks noChangeAspect="1" noChangeArrowheads="1"/>
          </p:cNvPicPr>
          <p:nvPr/>
        </p:nvPicPr>
        <p:blipFill rotWithShape="1">
          <a:blip r:embed="rId1" cstate="print"/>
          <a:srcRect/>
          <a:stretch>
            <a:fillRect/>
          </a:stretch>
        </p:blipFill>
        <p:spPr bwMode="auto">
          <a:xfrm>
            <a:off x="6174105" y="2089150"/>
            <a:ext cx="3982085" cy="2985135"/>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pic>
        <p:nvPicPr>
          <p:cNvPr id="8194" name="Picture 2" descr="C:\Users\lenovo\Desktop\9ccc4185c9cb9e9d18c1e01123d3336.jpg9ccc4185c9cb9e9d18c1e01123d3336"/>
          <p:cNvPicPr>
            <a:picLocks noChangeAspect="1" noChangeArrowheads="1"/>
          </p:cNvPicPr>
          <p:nvPr/>
        </p:nvPicPr>
        <p:blipFill>
          <a:blip r:embed="rId2" cstate="print"/>
          <a:srcRect/>
          <a:stretch>
            <a:fillRect/>
          </a:stretch>
        </p:blipFill>
        <p:spPr bwMode="auto">
          <a:xfrm>
            <a:off x="1680845" y="2088833"/>
            <a:ext cx="3981450" cy="2985770"/>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04000" y="5224600"/>
            <a:ext cx="535139" cy="529755"/>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35557" y="5224600"/>
            <a:ext cx="459180" cy="454561"/>
          </a:xfrm>
          <a:prstGeom prst="rect">
            <a:avLst/>
          </a:prstGeom>
        </p:spPr>
      </p:pic>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anim calcmode="lin" valueType="num">
                                      <p:cBhvr>
                                        <p:cTn id="8" dur="200" fill="hold"/>
                                        <p:tgtEl>
                                          <p:spTgt spid="3"/>
                                        </p:tgtEl>
                                        <p:attrNameLst>
                                          <p:attrName>ppt_x</p:attrName>
                                        </p:attrNameLst>
                                      </p:cBhvr>
                                      <p:tavLst>
                                        <p:tav tm="0">
                                          <p:val>
                                            <p:strVal val="#ppt_x"/>
                                          </p:val>
                                        </p:tav>
                                        <p:tav tm="100000">
                                          <p:val>
                                            <p:strVal val="#ppt_x"/>
                                          </p:val>
                                        </p:tav>
                                      </p:tavLst>
                                    </p:anim>
                                    <p:anim calcmode="lin" valueType="num">
                                      <p:cBhvr>
                                        <p:cTn id="9" dur="2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400" fill="hold"/>
                                        <p:tgtEl>
                                          <p:spTgt spid="6"/>
                                        </p:tgtEl>
                                        <p:attrNameLst>
                                          <p:attrName>ppt_x</p:attrName>
                                        </p:attrNameLst>
                                      </p:cBhvr>
                                      <p:tavLst>
                                        <p:tav tm="0">
                                          <p:val>
                                            <p:strVal val="0-#ppt_w/2"/>
                                          </p:val>
                                        </p:tav>
                                        <p:tav tm="100000">
                                          <p:val>
                                            <p:strVal val="#ppt_x"/>
                                          </p:val>
                                        </p:tav>
                                      </p:tavLst>
                                    </p:anim>
                                    <p:anim calcmode="lin" valueType="num">
                                      <p:cBhvr additive="base">
                                        <p:cTn id="14" dur="40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300" fill="hold"/>
                                        <p:tgtEl>
                                          <p:spTgt spid="8"/>
                                        </p:tgtEl>
                                        <p:attrNameLst>
                                          <p:attrName>ppt_x</p:attrName>
                                        </p:attrNameLst>
                                      </p:cBhvr>
                                      <p:tavLst>
                                        <p:tav tm="0">
                                          <p:val>
                                            <p:strVal val="0-#ppt_w/2"/>
                                          </p:val>
                                        </p:tav>
                                        <p:tav tm="100000">
                                          <p:val>
                                            <p:strVal val="#ppt_x"/>
                                          </p:val>
                                        </p:tav>
                                      </p:tavLst>
                                    </p:anim>
                                    <p:anim calcmode="lin" valueType="num">
                                      <p:cBhvr additive="base">
                                        <p:cTn id="19" dur="300" fill="hold"/>
                                        <p:tgtEl>
                                          <p:spTgt spid="8"/>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8194"/>
                                        </p:tgtEl>
                                        <p:attrNameLst>
                                          <p:attrName>style.visibility</p:attrName>
                                        </p:attrNameLst>
                                      </p:cBhvr>
                                      <p:to>
                                        <p:strVal val="visible"/>
                                      </p:to>
                                    </p:set>
                                    <p:anim calcmode="lin" valueType="num">
                                      <p:cBhvr>
                                        <p:cTn id="23" dur="300" fill="hold"/>
                                        <p:tgtEl>
                                          <p:spTgt spid="8194"/>
                                        </p:tgtEl>
                                        <p:attrNameLst>
                                          <p:attrName>ppt_w</p:attrName>
                                        </p:attrNameLst>
                                      </p:cBhvr>
                                      <p:tavLst>
                                        <p:tav tm="0">
                                          <p:val>
                                            <p:fltVal val="0"/>
                                          </p:val>
                                        </p:tav>
                                        <p:tav tm="100000">
                                          <p:val>
                                            <p:strVal val="#ppt_w"/>
                                          </p:val>
                                        </p:tav>
                                      </p:tavLst>
                                    </p:anim>
                                    <p:anim calcmode="lin" valueType="num">
                                      <p:cBhvr>
                                        <p:cTn id="24" dur="300" fill="hold"/>
                                        <p:tgtEl>
                                          <p:spTgt spid="8194"/>
                                        </p:tgtEl>
                                        <p:attrNameLst>
                                          <p:attrName>ppt_h</p:attrName>
                                        </p:attrNameLst>
                                      </p:cBhvr>
                                      <p:tavLst>
                                        <p:tav tm="0">
                                          <p:val>
                                            <p:fltVal val="0"/>
                                          </p:val>
                                        </p:tav>
                                        <p:tav tm="100000">
                                          <p:val>
                                            <p:strVal val="#ppt_h"/>
                                          </p:val>
                                        </p:tav>
                                      </p:tavLst>
                                    </p:anim>
                                    <p:animEffect transition="in" filter="fade">
                                      <p:cBhvr>
                                        <p:cTn id="25" dur="300"/>
                                        <p:tgtEl>
                                          <p:spTgt spid="8194"/>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250" fill="hold"/>
                                        <p:tgtEl>
                                          <p:spTgt spid="2"/>
                                        </p:tgtEl>
                                        <p:attrNameLst>
                                          <p:attrName>ppt_w</p:attrName>
                                        </p:attrNameLst>
                                      </p:cBhvr>
                                      <p:tavLst>
                                        <p:tav tm="0">
                                          <p:val>
                                            <p:fltVal val="0"/>
                                          </p:val>
                                        </p:tav>
                                        <p:tav tm="100000">
                                          <p:val>
                                            <p:strVal val="#ppt_w"/>
                                          </p:val>
                                        </p:tav>
                                      </p:tavLst>
                                    </p:anim>
                                    <p:anim calcmode="lin" valueType="num">
                                      <p:cBhvr>
                                        <p:cTn id="31" dur="250" fill="hold"/>
                                        <p:tgtEl>
                                          <p:spTgt spid="2"/>
                                        </p:tgtEl>
                                        <p:attrNameLst>
                                          <p:attrName>ppt_h</p:attrName>
                                        </p:attrNameLst>
                                      </p:cBhvr>
                                      <p:tavLst>
                                        <p:tav tm="0">
                                          <p:val>
                                            <p:fltVal val="0"/>
                                          </p:val>
                                        </p:tav>
                                        <p:tav tm="100000">
                                          <p:val>
                                            <p:strVal val="#ppt_h"/>
                                          </p:val>
                                        </p:tav>
                                      </p:tavLst>
                                    </p:anim>
                                    <p:animEffect transition="in" filter="fade">
                                      <p:cBhvr>
                                        <p:cTn id="32" dur="250"/>
                                        <p:tgtEl>
                                          <p:spTgt spid="2"/>
                                        </p:tgtEl>
                                      </p:cBhvr>
                                    </p:animEffect>
                                  </p:childTnLst>
                                </p:cTn>
                              </p:par>
                              <p:par>
                                <p:cTn id="33" presetID="6" presetClass="entr" presetSubtype="32"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circle(out)">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3893820" y="1214755"/>
            <a:ext cx="7958455" cy="4721225"/>
          </a:xfrm>
          <a:prstGeom prst="rect">
            <a:avLst/>
          </a:prstGeom>
        </p:spPr>
      </p:pic>
      <p:sp>
        <p:nvSpPr>
          <p:cNvPr id="2" name="平行四边形 1"/>
          <p:cNvSpPr/>
          <p:nvPr/>
        </p:nvSpPr>
        <p:spPr>
          <a:xfrm>
            <a:off x="1598295" y="137160"/>
            <a:ext cx="320548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nvSpPr>
        <p:spPr>
          <a:xfrm>
            <a:off x="2309495" y="137160"/>
            <a:ext cx="2027555" cy="368300"/>
          </a:xfrm>
          <a:prstGeom prst="rect">
            <a:avLst/>
          </a:prstGeom>
          <a:noFill/>
        </p:spPr>
        <p:txBody>
          <a:bodyPr wrap="square" rtlCol="0">
            <a:spAutoFit/>
          </a:bodyPr>
          <a:p>
            <a:r>
              <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sym typeface="+mn-ea"/>
              </a:rPr>
              <a:t>单位基本情况</a:t>
            </a:r>
            <a:endParaRPr lang="en-US" altLang="zh-CN"/>
          </a:p>
        </p:txBody>
      </p:sp>
      <p:sp>
        <p:nvSpPr>
          <p:cNvPr id="30" name="文本框 29"/>
          <p:cNvSpPr txBox="1"/>
          <p:nvPr/>
        </p:nvSpPr>
        <p:spPr>
          <a:xfrm>
            <a:off x="186690" y="1452245"/>
            <a:ext cx="3539490" cy="4246245"/>
          </a:xfrm>
          <a:prstGeom prst="rect">
            <a:avLst/>
          </a:prstGeom>
          <a:noFill/>
        </p:spPr>
        <p:txBody>
          <a:bodyPr wrap="square" rtlCol="0">
            <a:spAutoFit/>
          </a:bodyPr>
          <a:lstStyle/>
          <a:p>
            <a:pPr fontAlgn="auto">
              <a:lnSpc>
                <a:spcPct val="150000"/>
              </a:lnSpc>
            </a:pPr>
            <a:r>
              <a:rPr lang="zh-CN" altLang="en-US" dirty="0"/>
              <a:t>       </a:t>
            </a:r>
            <a:r>
              <a:rPr lang="zh-CN" altLang="en-US" dirty="0">
                <a:latin typeface="+mj-ea"/>
                <a:ea typeface="+mj-ea"/>
                <a:cs typeface="+mj-ea"/>
              </a:rPr>
              <a:t>湖北第二师范学院位于光谷核心</a:t>
            </a:r>
            <a:r>
              <a:rPr lang="zh-CN" altLang="en-US" dirty="0">
                <a:latin typeface="+mj-ea"/>
                <a:ea typeface="+mj-ea"/>
                <a:cs typeface="+mj-ea"/>
              </a:rPr>
              <a:t>，校园面积1718亩，建筑面积43.7万平方米。为东湖新技术开发区消防安全重点单位。</a:t>
            </a:r>
            <a:endParaRPr lang="zh-CN" altLang="en-US" dirty="0">
              <a:latin typeface="+mj-ea"/>
              <a:ea typeface="+mj-ea"/>
              <a:cs typeface="+mj-ea"/>
            </a:endParaRPr>
          </a:p>
          <a:p>
            <a:pPr fontAlgn="auto">
              <a:lnSpc>
                <a:spcPct val="150000"/>
              </a:lnSpc>
            </a:pPr>
            <a:endParaRPr lang="zh-CN" altLang="en-US" dirty="0">
              <a:latin typeface="+mj-ea"/>
              <a:ea typeface="+mj-ea"/>
              <a:cs typeface="+mj-ea"/>
            </a:endParaRPr>
          </a:p>
          <a:p>
            <a:pPr fontAlgn="auto">
              <a:lnSpc>
                <a:spcPct val="150000"/>
              </a:lnSpc>
            </a:pPr>
            <a:r>
              <a:rPr lang="zh-CN" altLang="en-US" dirty="0">
                <a:latin typeface="+mj-ea"/>
                <a:ea typeface="+mj-ea"/>
                <a:cs typeface="+mj-ea"/>
              </a:rPr>
              <a:t>     校内重点部位包含图书馆（档案馆、校史馆）、</a:t>
            </a:r>
            <a:r>
              <a:rPr lang="zh-CN" altLang="en-US" dirty="0">
                <a:latin typeface="+mj-ea"/>
                <a:ea typeface="+mj-ea"/>
                <a:cs typeface="+mj-ea"/>
                <a:sym typeface="+mn-ea"/>
              </a:rPr>
              <a:t>行知中心、</a:t>
            </a:r>
            <a:r>
              <a:rPr lang="zh-CN" altLang="en-US" dirty="0">
                <a:latin typeface="+mj-ea"/>
                <a:ea typeface="+mj-ea"/>
                <a:cs typeface="+mj-ea"/>
              </a:rPr>
              <a:t>各教学楼、大礼堂、学生公寓、教师公寓、食堂等人员密集场所和易发生火灾的场所。</a:t>
            </a:r>
            <a:endParaRPr lang="zh-CN" altLang="en-US" dirty="0">
              <a:latin typeface="+mj-ea"/>
              <a:ea typeface="+mj-ea"/>
              <a:cs typeface="+mj-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80886" y="252559"/>
            <a:ext cx="4450080" cy="521970"/>
          </a:xfrm>
          <a:prstGeom prst="rect">
            <a:avLst/>
          </a:prstGeom>
          <a:effectLst/>
        </p:spPr>
        <p:txBody>
          <a:bodyPr wrap="none">
            <a:spAutoFit/>
          </a:bodyPr>
          <a:lstStyle/>
          <a:p>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简单的火灾隐患检查与排除</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
        <p:nvSpPr>
          <p:cNvPr id="6" name="文本框 5"/>
          <p:cNvSpPr txBox="1"/>
          <p:nvPr/>
        </p:nvSpPr>
        <p:spPr>
          <a:xfrm>
            <a:off x="1680845" y="1046480"/>
            <a:ext cx="8341360" cy="1198880"/>
          </a:xfrm>
          <a:prstGeom prst="rect">
            <a:avLst/>
          </a:prstGeom>
          <a:noFill/>
        </p:spPr>
        <p:txBody>
          <a:bodyPr wrap="square" rtlCol="0">
            <a:spAutoFit/>
          </a:bodyPr>
          <a:lstStyle/>
          <a:p>
            <a:r>
              <a:rPr lang="en-US" altLang="zh-CN" dirty="0">
                <a:latin typeface="+mj-ea"/>
                <a:ea typeface="+mj-ea"/>
              </a:rPr>
              <a:t>5</a:t>
            </a:r>
            <a:r>
              <a:rPr lang="zh-CN" altLang="en-US" dirty="0">
                <a:latin typeface="+mj-ea"/>
                <a:ea typeface="+mj-ea"/>
              </a:rPr>
              <a:t>、室内消火栓是否完整好用。</a:t>
            </a:r>
            <a:r>
              <a:rPr lang="zh-CN" altLang="zh-CN" dirty="0">
                <a:effectLst/>
                <a:sym typeface="+mn-ea"/>
              </a:rPr>
              <a:t>检查室内消火栓，首先看消火栓内水枪、水带、消火栓报警按钮、自救软管卷盘是否配齐且完整好用。如果没有，应及时配齐或更换。并定期通过屋顶消火栓开阀试水，看消火栓内是否有水，水压是否足够。</a:t>
            </a:r>
            <a:endParaRPr lang="zh-CN" altLang="zh-CN" kern="1200" dirty="0">
              <a:solidFill>
                <a:schemeClr val="tx1"/>
              </a:solidFill>
              <a:effectLst/>
              <a:latin typeface="+mn-lt"/>
              <a:ea typeface="+mn-ea"/>
              <a:cs typeface="+mn-cs"/>
            </a:endParaRPr>
          </a:p>
          <a:p>
            <a:endParaRPr lang="zh-CN" altLang="zh-CN" kern="1200" dirty="0">
              <a:solidFill>
                <a:schemeClr val="tx1"/>
              </a:solidFill>
              <a:effectLst/>
              <a:latin typeface="+mn-lt"/>
              <a:ea typeface="+mn-ea"/>
              <a:cs typeface="+mn-cs"/>
            </a:endParaRPr>
          </a:p>
        </p:txBody>
      </p:sp>
      <p:pic>
        <p:nvPicPr>
          <p:cNvPr id="8" name="Picture 2" descr="C:\Users\lenovo\Desktop\d7408edbbce5a934011e2ab237d0563.jpgd7408edbbce5a934011e2ab237d0563"/>
          <p:cNvPicPr>
            <a:picLocks noChangeAspect="1" noChangeArrowheads="1"/>
          </p:cNvPicPr>
          <p:nvPr/>
        </p:nvPicPr>
        <p:blipFill rotWithShape="1">
          <a:blip r:embed="rId1" cstate="print"/>
          <a:srcRect/>
          <a:stretch>
            <a:fillRect/>
          </a:stretch>
        </p:blipFill>
        <p:spPr bwMode="auto">
          <a:xfrm rot="5400000">
            <a:off x="2172097" y="2421508"/>
            <a:ext cx="3731116" cy="3168000"/>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pic>
        <p:nvPicPr>
          <p:cNvPr id="7" name="Picture 2" descr="C:\Users\lenovo\Desktop\c0f5186120be4ebc988650094bd783f.jpgc0f5186120be4ebc988650094bd783f"/>
          <p:cNvPicPr>
            <a:picLocks noChangeAspect="1" noChangeArrowheads="1"/>
          </p:cNvPicPr>
          <p:nvPr/>
        </p:nvPicPr>
        <p:blipFill rotWithShape="1">
          <a:blip r:embed="rId2" cstate="print"/>
          <a:srcRect/>
          <a:stretch>
            <a:fillRect/>
          </a:stretch>
        </p:blipFill>
        <p:spPr bwMode="auto">
          <a:xfrm rot="5400000">
            <a:off x="6020435" y="2414905"/>
            <a:ext cx="3744595" cy="3168015"/>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4362" y="5915025"/>
            <a:ext cx="535139" cy="529755"/>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62948" y="5944400"/>
            <a:ext cx="459105" cy="4699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anim calcmode="lin" valueType="num">
                                      <p:cBhvr>
                                        <p:cTn id="8" dur="200" fill="hold"/>
                                        <p:tgtEl>
                                          <p:spTgt spid="3"/>
                                        </p:tgtEl>
                                        <p:attrNameLst>
                                          <p:attrName>ppt_x</p:attrName>
                                        </p:attrNameLst>
                                      </p:cBhvr>
                                      <p:tavLst>
                                        <p:tav tm="0">
                                          <p:val>
                                            <p:strVal val="#ppt_x"/>
                                          </p:val>
                                        </p:tav>
                                        <p:tav tm="100000">
                                          <p:val>
                                            <p:strVal val="#ppt_x"/>
                                          </p:val>
                                        </p:tav>
                                      </p:tavLst>
                                    </p:anim>
                                    <p:anim calcmode="lin" valueType="num">
                                      <p:cBhvr>
                                        <p:cTn id="9" dur="2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400" fill="hold"/>
                                        <p:tgtEl>
                                          <p:spTgt spid="6"/>
                                        </p:tgtEl>
                                        <p:attrNameLst>
                                          <p:attrName>ppt_x</p:attrName>
                                        </p:attrNameLst>
                                      </p:cBhvr>
                                      <p:tavLst>
                                        <p:tav tm="0">
                                          <p:val>
                                            <p:strVal val="0-#ppt_w/2"/>
                                          </p:val>
                                        </p:tav>
                                        <p:tav tm="100000">
                                          <p:val>
                                            <p:strVal val="#ppt_x"/>
                                          </p:val>
                                        </p:tav>
                                      </p:tavLst>
                                    </p:anim>
                                    <p:anim calcmode="lin" valueType="num">
                                      <p:cBhvr additive="base">
                                        <p:cTn id="14" dur="40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400" fill="hold"/>
                                        <p:tgtEl>
                                          <p:spTgt spid="8"/>
                                        </p:tgtEl>
                                        <p:attrNameLst>
                                          <p:attrName>ppt_w</p:attrName>
                                        </p:attrNameLst>
                                      </p:cBhvr>
                                      <p:tavLst>
                                        <p:tav tm="0">
                                          <p:val>
                                            <p:fltVal val="0"/>
                                          </p:val>
                                        </p:tav>
                                        <p:tav tm="100000">
                                          <p:val>
                                            <p:strVal val="#ppt_w"/>
                                          </p:val>
                                        </p:tav>
                                      </p:tavLst>
                                    </p:anim>
                                    <p:anim calcmode="lin" valueType="num">
                                      <p:cBhvr>
                                        <p:cTn id="19" dur="400" fill="hold"/>
                                        <p:tgtEl>
                                          <p:spTgt spid="8"/>
                                        </p:tgtEl>
                                        <p:attrNameLst>
                                          <p:attrName>ppt_h</p:attrName>
                                        </p:attrNameLst>
                                      </p:cBhvr>
                                      <p:tavLst>
                                        <p:tav tm="0">
                                          <p:val>
                                            <p:fltVal val="0"/>
                                          </p:val>
                                        </p:tav>
                                        <p:tav tm="100000">
                                          <p:val>
                                            <p:strVal val="#ppt_h"/>
                                          </p:val>
                                        </p:tav>
                                      </p:tavLst>
                                    </p:anim>
                                    <p:animEffect transition="in" filter="fade">
                                      <p:cBhvr>
                                        <p:cTn id="20" dur="400"/>
                                        <p:tgtEl>
                                          <p:spTgt spid="8"/>
                                        </p:tgtEl>
                                      </p:cBhvr>
                                    </p:animEffect>
                                  </p:childTnLst>
                                </p:cTn>
                              </p:par>
                              <p:par>
                                <p:cTn id="21" presetID="53" presetClass="entr" presetSubtype="16"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400" fill="hold"/>
                                        <p:tgtEl>
                                          <p:spTgt spid="7"/>
                                        </p:tgtEl>
                                        <p:attrNameLst>
                                          <p:attrName>ppt_w</p:attrName>
                                        </p:attrNameLst>
                                      </p:cBhvr>
                                      <p:tavLst>
                                        <p:tav tm="0">
                                          <p:val>
                                            <p:fltVal val="0"/>
                                          </p:val>
                                        </p:tav>
                                        <p:tav tm="100000">
                                          <p:val>
                                            <p:strVal val="#ppt_w"/>
                                          </p:val>
                                        </p:tav>
                                      </p:tavLst>
                                    </p:anim>
                                    <p:anim calcmode="lin" valueType="num">
                                      <p:cBhvr>
                                        <p:cTn id="24" dur="400" fill="hold"/>
                                        <p:tgtEl>
                                          <p:spTgt spid="7"/>
                                        </p:tgtEl>
                                        <p:attrNameLst>
                                          <p:attrName>ppt_h</p:attrName>
                                        </p:attrNameLst>
                                      </p:cBhvr>
                                      <p:tavLst>
                                        <p:tav tm="0">
                                          <p:val>
                                            <p:fltVal val="0"/>
                                          </p:val>
                                        </p:tav>
                                        <p:tav tm="100000">
                                          <p:val>
                                            <p:strVal val="#ppt_h"/>
                                          </p:val>
                                        </p:tav>
                                      </p:tavLst>
                                    </p:anim>
                                    <p:animEffect transition="in" filter="fade">
                                      <p:cBhvr>
                                        <p:cTn id="25" dur="4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250" fill="hold"/>
                                        <p:tgtEl>
                                          <p:spTgt spid="2"/>
                                        </p:tgtEl>
                                        <p:attrNameLst>
                                          <p:attrName>ppt_w</p:attrName>
                                        </p:attrNameLst>
                                      </p:cBhvr>
                                      <p:tavLst>
                                        <p:tav tm="0">
                                          <p:val>
                                            <p:fltVal val="0"/>
                                          </p:val>
                                        </p:tav>
                                        <p:tav tm="100000">
                                          <p:val>
                                            <p:strVal val="#ppt_w"/>
                                          </p:val>
                                        </p:tav>
                                      </p:tavLst>
                                    </p:anim>
                                    <p:anim calcmode="lin" valueType="num">
                                      <p:cBhvr>
                                        <p:cTn id="31" dur="250" fill="hold"/>
                                        <p:tgtEl>
                                          <p:spTgt spid="2"/>
                                        </p:tgtEl>
                                        <p:attrNameLst>
                                          <p:attrName>ppt_h</p:attrName>
                                        </p:attrNameLst>
                                      </p:cBhvr>
                                      <p:tavLst>
                                        <p:tav tm="0">
                                          <p:val>
                                            <p:fltVal val="0"/>
                                          </p:val>
                                        </p:tav>
                                        <p:tav tm="100000">
                                          <p:val>
                                            <p:strVal val="#ppt_h"/>
                                          </p:val>
                                        </p:tav>
                                      </p:tavLst>
                                    </p:anim>
                                    <p:animEffect transition="in" filter="fade">
                                      <p:cBhvr>
                                        <p:cTn id="32" dur="250"/>
                                        <p:tgtEl>
                                          <p:spTgt spid="2"/>
                                        </p:tgtEl>
                                      </p:cBhvr>
                                    </p:animEffect>
                                  </p:childTnLst>
                                </p:cTn>
                              </p:par>
                              <p:par>
                                <p:cTn id="33" presetID="6" presetClass="entr" presetSubtype="32"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circle(out)">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80886" y="252559"/>
            <a:ext cx="4450080" cy="521970"/>
          </a:xfrm>
          <a:prstGeom prst="rect">
            <a:avLst/>
          </a:prstGeom>
          <a:effectLst/>
        </p:spPr>
        <p:txBody>
          <a:bodyPr wrap="none">
            <a:spAutoFit/>
          </a:bodyPr>
          <a:lstStyle/>
          <a:p>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简单的火灾隐患检查与排除</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
        <p:nvSpPr>
          <p:cNvPr id="6" name="文本框 5"/>
          <p:cNvSpPr txBox="1"/>
          <p:nvPr/>
        </p:nvSpPr>
        <p:spPr>
          <a:xfrm>
            <a:off x="3722092" y="1736845"/>
            <a:ext cx="4650105" cy="398780"/>
          </a:xfrm>
          <a:prstGeom prst="rect">
            <a:avLst/>
          </a:prstGeom>
          <a:noFill/>
        </p:spPr>
        <p:txBody>
          <a:bodyPr wrap="none" rtlCol="0">
            <a:spAutoFit/>
          </a:bodyPr>
          <a:lstStyle/>
          <a:p>
            <a:r>
              <a:rPr lang="en-US" altLang="zh-CN" sz="2000" dirty="0">
                <a:latin typeface="+mj-ea"/>
                <a:ea typeface="+mj-ea"/>
              </a:rPr>
              <a:t>6</a:t>
            </a:r>
            <a:r>
              <a:rPr lang="zh-CN" altLang="en-US" sz="2000" dirty="0">
                <a:latin typeface="+mj-ea"/>
                <a:ea typeface="+mj-ea"/>
              </a:rPr>
              <a:t>、室内垃圾箱或垃圾桶是否做防火处理</a:t>
            </a:r>
            <a:endParaRPr lang="zh-CN" altLang="zh-CN" sz="2000" dirty="0">
              <a:latin typeface="+mj-ea"/>
              <a:ea typeface="+mj-ea"/>
            </a:endParaRPr>
          </a:p>
        </p:txBody>
      </p:sp>
      <p:pic>
        <p:nvPicPr>
          <p:cNvPr id="7" name="Picture 2"/>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t="16880" b="6179"/>
          <a:stretch>
            <a:fillRect/>
          </a:stretch>
        </p:blipFill>
        <p:spPr bwMode="auto">
          <a:xfrm>
            <a:off x="6313170" y="2251710"/>
            <a:ext cx="2731135" cy="2811780"/>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4" descr="C:\Users\lenovo\Desktop\62abebba40c73129ab44e5ad4ad245c.jpg62abebba40c73129ab44e5ad4ad245c"/>
          <p:cNvPicPr>
            <a:picLocks noChangeAspect="1" noChangeArrowheads="1"/>
          </p:cNvPicPr>
          <p:nvPr/>
        </p:nvPicPr>
        <p:blipFill rotWithShape="1">
          <a:blip r:embed="rId2" cstate="print"/>
          <a:srcRect/>
          <a:stretch>
            <a:fillRect/>
          </a:stretch>
        </p:blipFill>
        <p:spPr bwMode="auto">
          <a:xfrm>
            <a:off x="3065145" y="2251710"/>
            <a:ext cx="2715895" cy="2811780"/>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55205" y="5178245"/>
            <a:ext cx="535139" cy="529755"/>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49088" y="5215710"/>
            <a:ext cx="459180" cy="45456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anim calcmode="lin" valueType="num">
                                      <p:cBhvr>
                                        <p:cTn id="8" dur="200" fill="hold"/>
                                        <p:tgtEl>
                                          <p:spTgt spid="3"/>
                                        </p:tgtEl>
                                        <p:attrNameLst>
                                          <p:attrName>ppt_x</p:attrName>
                                        </p:attrNameLst>
                                      </p:cBhvr>
                                      <p:tavLst>
                                        <p:tav tm="0">
                                          <p:val>
                                            <p:strVal val="#ppt_x"/>
                                          </p:val>
                                        </p:tav>
                                        <p:tav tm="100000">
                                          <p:val>
                                            <p:strVal val="#ppt_x"/>
                                          </p:val>
                                        </p:tav>
                                      </p:tavLst>
                                    </p:anim>
                                    <p:anim calcmode="lin" valueType="num">
                                      <p:cBhvr>
                                        <p:cTn id="9" dur="2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400" fill="hold"/>
                                        <p:tgtEl>
                                          <p:spTgt spid="6"/>
                                        </p:tgtEl>
                                        <p:attrNameLst>
                                          <p:attrName>ppt_x</p:attrName>
                                        </p:attrNameLst>
                                      </p:cBhvr>
                                      <p:tavLst>
                                        <p:tav tm="0">
                                          <p:val>
                                            <p:strVal val="0-#ppt_w/2"/>
                                          </p:val>
                                        </p:tav>
                                        <p:tav tm="100000">
                                          <p:val>
                                            <p:strVal val="#ppt_x"/>
                                          </p:val>
                                        </p:tav>
                                      </p:tavLst>
                                    </p:anim>
                                    <p:anim calcmode="lin" valueType="num">
                                      <p:cBhvr additive="base">
                                        <p:cTn id="14" dur="40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300"/>
                                        <p:tgtEl>
                                          <p:spTgt spid="7"/>
                                        </p:tgtEl>
                                      </p:cBhvr>
                                    </p:animEffect>
                                  </p:childTnLst>
                                </p:cTn>
                              </p:par>
                              <p:par>
                                <p:cTn id="19" presetID="22" presetClass="entr" presetSubtype="2"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right)">
                                      <p:cBhvr>
                                        <p:cTn id="21" dur="3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250" fill="hold"/>
                                        <p:tgtEl>
                                          <p:spTgt spid="2"/>
                                        </p:tgtEl>
                                        <p:attrNameLst>
                                          <p:attrName>ppt_w</p:attrName>
                                        </p:attrNameLst>
                                      </p:cBhvr>
                                      <p:tavLst>
                                        <p:tav tm="0">
                                          <p:val>
                                            <p:fltVal val="0"/>
                                          </p:val>
                                        </p:tav>
                                        <p:tav tm="100000">
                                          <p:val>
                                            <p:strVal val="#ppt_w"/>
                                          </p:val>
                                        </p:tav>
                                      </p:tavLst>
                                    </p:anim>
                                    <p:anim calcmode="lin" valueType="num">
                                      <p:cBhvr>
                                        <p:cTn id="27" dur="250" fill="hold"/>
                                        <p:tgtEl>
                                          <p:spTgt spid="2"/>
                                        </p:tgtEl>
                                        <p:attrNameLst>
                                          <p:attrName>ppt_h</p:attrName>
                                        </p:attrNameLst>
                                      </p:cBhvr>
                                      <p:tavLst>
                                        <p:tav tm="0">
                                          <p:val>
                                            <p:fltVal val="0"/>
                                          </p:val>
                                        </p:tav>
                                        <p:tav tm="100000">
                                          <p:val>
                                            <p:strVal val="#ppt_h"/>
                                          </p:val>
                                        </p:tav>
                                      </p:tavLst>
                                    </p:anim>
                                    <p:animEffect transition="in" filter="fade">
                                      <p:cBhvr>
                                        <p:cTn id="28" dur="250"/>
                                        <p:tgtEl>
                                          <p:spTgt spid="2"/>
                                        </p:tgtEl>
                                      </p:cBhvr>
                                    </p:animEffect>
                                  </p:childTnLst>
                                </p:cTn>
                              </p:par>
                              <p:par>
                                <p:cTn id="29" presetID="6" presetClass="entr" presetSubtype="32"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circle(out)">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80886" y="252559"/>
            <a:ext cx="4450080" cy="521970"/>
          </a:xfrm>
          <a:prstGeom prst="rect">
            <a:avLst/>
          </a:prstGeom>
          <a:effectLst/>
        </p:spPr>
        <p:txBody>
          <a:bodyPr wrap="none">
            <a:spAutoFit/>
          </a:bodyPr>
          <a:lstStyle/>
          <a:p>
            <a:r>
              <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简单的火灾隐患检查与排除</a:t>
            </a:r>
            <a:endParaRPr lang="zh-CN" altLang="en-US" sz="2800"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sp>
        <p:nvSpPr>
          <p:cNvPr id="6" name="文本框 5"/>
          <p:cNvSpPr txBox="1"/>
          <p:nvPr/>
        </p:nvSpPr>
        <p:spPr>
          <a:xfrm>
            <a:off x="1680845" y="1139825"/>
            <a:ext cx="8870950" cy="1322070"/>
          </a:xfrm>
          <a:prstGeom prst="rect">
            <a:avLst/>
          </a:prstGeom>
          <a:noFill/>
        </p:spPr>
        <p:txBody>
          <a:bodyPr wrap="square" rtlCol="0">
            <a:spAutoFit/>
          </a:bodyPr>
          <a:lstStyle/>
          <a:p>
            <a:pPr algn="l"/>
            <a:r>
              <a:rPr lang="en-US" altLang="zh-CN" sz="2000" dirty="0">
                <a:latin typeface="+mj-ea"/>
                <a:ea typeface="+mj-ea"/>
              </a:rPr>
              <a:t>7</a:t>
            </a:r>
            <a:r>
              <a:rPr lang="zh-CN" altLang="en-US" sz="2000" dirty="0">
                <a:latin typeface="+mj-ea"/>
                <a:ea typeface="+mj-ea"/>
              </a:rPr>
              <a:t>、消防车道是否被占用、堵塞。</a:t>
            </a:r>
            <a:r>
              <a:rPr lang="zh-CN" altLang="zh-CN" sz="2000" dirty="0">
                <a:effectLst/>
                <a:sym typeface="+mn-ea"/>
              </a:rPr>
              <a:t>检查消防车道，主要看是否存在占用、堵塞、封闭消防车通道，妨碍消防车通行的情况，是否设置禁止停车和堆放杂物的警示标识。</a:t>
            </a:r>
            <a:endParaRPr lang="zh-CN" altLang="zh-CN" sz="2000" kern="1200" dirty="0">
              <a:solidFill>
                <a:schemeClr val="tx1"/>
              </a:solidFill>
              <a:effectLst/>
              <a:latin typeface="+mn-lt"/>
              <a:ea typeface="+mn-ea"/>
              <a:cs typeface="+mn-cs"/>
            </a:endParaRPr>
          </a:p>
          <a:p>
            <a:endParaRPr lang="en-US" altLang="zh-CN" sz="2000" dirty="0">
              <a:latin typeface="+mj-ea"/>
              <a:ea typeface="+mj-ea"/>
            </a:endParaRPr>
          </a:p>
        </p:txBody>
      </p:sp>
      <p:pic>
        <p:nvPicPr>
          <p:cNvPr id="8" name="Picture 2" descr="C:\Users\lenovo\Desktop\7ddc747a06986bbd236a05a6c5a8a49.jpg7ddc747a06986bbd236a05a6c5a8a49"/>
          <p:cNvPicPr>
            <a:picLocks noChangeAspect="1" noChangeArrowheads="1"/>
          </p:cNvPicPr>
          <p:nvPr/>
        </p:nvPicPr>
        <p:blipFill rotWithShape="1">
          <a:blip r:embed="rId1" cstate="print"/>
          <a:srcRect/>
          <a:stretch>
            <a:fillRect/>
          </a:stretch>
        </p:blipFill>
        <p:spPr bwMode="auto">
          <a:xfrm>
            <a:off x="6514465" y="2555240"/>
            <a:ext cx="4147185" cy="2809875"/>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pic>
        <p:nvPicPr>
          <p:cNvPr id="9" name="Picture 4" descr="https://timgsa.baidu.com/timg?image&amp;quality=80&amp;size=b9999_10000&amp;sec=1563690614073&amp;di=d9e33bfdcf2f22a9e49dda3a96f19a2e&amp;imgtype=0&amp;src=http%3A%2F%2Fimg.gtimg.hqps.com%2Finfo%2Fbig%2F2018%2F7%2F31%2F20187311226118605.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7921" b="4358"/>
          <a:stretch>
            <a:fillRect/>
          </a:stretch>
        </p:blipFill>
        <p:spPr bwMode="auto">
          <a:xfrm>
            <a:off x="1680844" y="2555439"/>
            <a:ext cx="4147476" cy="2808738"/>
          </a:xfrm>
          <a:prstGeom prst="rect">
            <a:avLst/>
          </a:prstGeom>
          <a:noFill/>
          <a:ln w="31750">
            <a:gradFill>
              <a:gsLst>
                <a:gs pos="0">
                  <a:srgbClr val="001892"/>
                </a:gs>
                <a:gs pos="100000">
                  <a:srgbClr val="B80000"/>
                </a:gs>
              </a:gsLst>
              <a:lin ang="5400000" scaled="1"/>
            </a:gradFill>
          </a:ln>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87012" y="4908938"/>
            <a:ext cx="535139" cy="529755"/>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18107" y="4908938"/>
            <a:ext cx="459180" cy="45456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anim calcmode="lin" valueType="num">
                                      <p:cBhvr>
                                        <p:cTn id="8" dur="200" fill="hold"/>
                                        <p:tgtEl>
                                          <p:spTgt spid="3"/>
                                        </p:tgtEl>
                                        <p:attrNameLst>
                                          <p:attrName>ppt_x</p:attrName>
                                        </p:attrNameLst>
                                      </p:cBhvr>
                                      <p:tavLst>
                                        <p:tav tm="0">
                                          <p:val>
                                            <p:strVal val="#ppt_x"/>
                                          </p:val>
                                        </p:tav>
                                        <p:tav tm="100000">
                                          <p:val>
                                            <p:strVal val="#ppt_x"/>
                                          </p:val>
                                        </p:tav>
                                      </p:tavLst>
                                    </p:anim>
                                    <p:anim calcmode="lin" valueType="num">
                                      <p:cBhvr>
                                        <p:cTn id="9" dur="2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400" fill="hold"/>
                                        <p:tgtEl>
                                          <p:spTgt spid="6"/>
                                        </p:tgtEl>
                                        <p:attrNameLst>
                                          <p:attrName>ppt_x</p:attrName>
                                        </p:attrNameLst>
                                      </p:cBhvr>
                                      <p:tavLst>
                                        <p:tav tm="0">
                                          <p:val>
                                            <p:strVal val="0-#ppt_w/2"/>
                                          </p:val>
                                        </p:tav>
                                        <p:tav tm="100000">
                                          <p:val>
                                            <p:strVal val="#ppt_x"/>
                                          </p:val>
                                        </p:tav>
                                      </p:tavLst>
                                    </p:anim>
                                    <p:anim calcmode="lin" valueType="num">
                                      <p:cBhvr additive="base">
                                        <p:cTn id="14" dur="40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300"/>
                                        <p:tgtEl>
                                          <p:spTgt spid="8"/>
                                        </p:tgtEl>
                                      </p:cBhvr>
                                    </p:animEffect>
                                    <p:anim calcmode="lin" valueType="num">
                                      <p:cBhvr>
                                        <p:cTn id="19" dur="300" fill="hold"/>
                                        <p:tgtEl>
                                          <p:spTgt spid="8"/>
                                        </p:tgtEl>
                                        <p:attrNameLst>
                                          <p:attrName>ppt_x</p:attrName>
                                        </p:attrNameLst>
                                      </p:cBhvr>
                                      <p:tavLst>
                                        <p:tav tm="0">
                                          <p:val>
                                            <p:strVal val="#ppt_x"/>
                                          </p:val>
                                        </p:tav>
                                        <p:tav tm="100000">
                                          <p:val>
                                            <p:strVal val="#ppt_x"/>
                                          </p:val>
                                        </p:tav>
                                      </p:tavLst>
                                    </p:anim>
                                    <p:anim calcmode="lin" valueType="num">
                                      <p:cBhvr>
                                        <p:cTn id="20" dur="300" fill="hold"/>
                                        <p:tgtEl>
                                          <p:spTgt spid="8"/>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300"/>
                                        <p:tgtEl>
                                          <p:spTgt spid="9"/>
                                        </p:tgtEl>
                                      </p:cBhvr>
                                    </p:animEffect>
                                    <p:anim calcmode="lin" valueType="num">
                                      <p:cBhvr>
                                        <p:cTn id="24" dur="300" fill="hold"/>
                                        <p:tgtEl>
                                          <p:spTgt spid="9"/>
                                        </p:tgtEl>
                                        <p:attrNameLst>
                                          <p:attrName>ppt_x</p:attrName>
                                        </p:attrNameLst>
                                      </p:cBhvr>
                                      <p:tavLst>
                                        <p:tav tm="0">
                                          <p:val>
                                            <p:strVal val="#ppt_x"/>
                                          </p:val>
                                        </p:tav>
                                        <p:tav tm="100000">
                                          <p:val>
                                            <p:strVal val="#ppt_x"/>
                                          </p:val>
                                        </p:tav>
                                      </p:tavLst>
                                    </p:anim>
                                    <p:anim calcmode="lin" valueType="num">
                                      <p:cBhvr>
                                        <p:cTn id="25" dur="3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250" fill="hold"/>
                                        <p:tgtEl>
                                          <p:spTgt spid="2"/>
                                        </p:tgtEl>
                                        <p:attrNameLst>
                                          <p:attrName>ppt_w</p:attrName>
                                        </p:attrNameLst>
                                      </p:cBhvr>
                                      <p:tavLst>
                                        <p:tav tm="0">
                                          <p:val>
                                            <p:fltVal val="0"/>
                                          </p:val>
                                        </p:tav>
                                        <p:tav tm="100000">
                                          <p:val>
                                            <p:strVal val="#ppt_w"/>
                                          </p:val>
                                        </p:tav>
                                      </p:tavLst>
                                    </p:anim>
                                    <p:anim calcmode="lin" valueType="num">
                                      <p:cBhvr>
                                        <p:cTn id="31" dur="250" fill="hold"/>
                                        <p:tgtEl>
                                          <p:spTgt spid="2"/>
                                        </p:tgtEl>
                                        <p:attrNameLst>
                                          <p:attrName>ppt_h</p:attrName>
                                        </p:attrNameLst>
                                      </p:cBhvr>
                                      <p:tavLst>
                                        <p:tav tm="0">
                                          <p:val>
                                            <p:fltVal val="0"/>
                                          </p:val>
                                        </p:tav>
                                        <p:tav tm="100000">
                                          <p:val>
                                            <p:strVal val="#ppt_h"/>
                                          </p:val>
                                        </p:tav>
                                      </p:tavLst>
                                    </p:anim>
                                    <p:animEffect transition="in" filter="fade">
                                      <p:cBhvr>
                                        <p:cTn id="32" dur="250"/>
                                        <p:tgtEl>
                                          <p:spTgt spid="2"/>
                                        </p:tgtEl>
                                      </p:cBhvr>
                                    </p:animEffect>
                                  </p:childTnLst>
                                </p:cTn>
                              </p:par>
                              <p:par>
                                <p:cTn id="33" presetID="6" presetClass="entr" presetSubtype="32"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circle(out)">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t>请各部门务必落实</a:t>
            </a:r>
            <a:endParaRPr lang="zh-CN" altLang="en-US"/>
          </a:p>
        </p:txBody>
      </p:sp>
      <p:sp>
        <p:nvSpPr>
          <p:cNvPr id="3" name="副标题 2"/>
          <p:cNvSpPr>
            <a:spLocks noGrp="1"/>
          </p:cNvSpPr>
          <p:nvPr>
            <p:ph type="subTitle" idx="1"/>
          </p:nvPr>
        </p:nvSpPr>
        <p:spPr/>
        <p:txBody>
          <a:bodyPr/>
          <a:p>
            <a:endParaRPr lang="zh-CN" altLang="en-US"/>
          </a:p>
        </p:txBody>
      </p:sp>
      <p:pic>
        <p:nvPicPr>
          <p:cNvPr id="9" name="图片 8"/>
          <p:cNvPicPr>
            <a:picLocks noChangeAspect="1"/>
          </p:cNvPicPr>
          <p:nvPr/>
        </p:nvPicPr>
        <p:blipFill>
          <a:blip r:embed="rId1" cstate="print">
            <a:extLst>
              <a:ext uri="{BEBA8EAE-BF5A-486C-A8C5-ECC9F3942E4B}">
                <a14:imgProps xmlns:a14="http://schemas.microsoft.com/office/drawing/2010/main">
                  <a14:imgLayer r:embed="rId2">
                    <a14:imgEffect>
                      <a14:brightnessContrast bright="29000" contrast="40000"/>
                    </a14:imgEffect>
                    <a14:imgEffect>
                      <a14:colorTemperature colorTemp="5892"/>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5" name="组合 4"/>
          <p:cNvGrpSpPr/>
          <p:nvPr/>
        </p:nvGrpSpPr>
        <p:grpSpPr>
          <a:xfrm>
            <a:off x="1129467" y="2243544"/>
            <a:ext cx="9547905" cy="2626733"/>
            <a:chOff x="1262970" y="2201359"/>
            <a:chExt cx="9547905" cy="2626733"/>
          </a:xfrm>
        </p:grpSpPr>
        <p:sp>
          <p:nvSpPr>
            <p:cNvPr id="4" name="平行四边形 3"/>
            <p:cNvSpPr/>
            <p:nvPr/>
          </p:nvSpPr>
          <p:spPr>
            <a:xfrm>
              <a:off x="2848707" y="2886075"/>
              <a:ext cx="7962168" cy="1257300"/>
            </a:xfrm>
            <a:prstGeom prst="parallelogram">
              <a:avLst/>
            </a:prstGeom>
            <a:gradFill>
              <a:gsLst>
                <a:gs pos="0">
                  <a:srgbClr val="B80000"/>
                </a:gs>
                <a:gs pos="100000">
                  <a:srgbClr val="001892"/>
                </a:gs>
              </a:gsLst>
              <a:lin ang="3600000" scaled="0"/>
            </a:gra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2" name="Picture 3" descr="J:\消防军运\手册\logo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62970" y="2201359"/>
              <a:ext cx="2903809" cy="2626733"/>
            </a:xfrm>
            <a:prstGeom prst="rect">
              <a:avLst/>
            </a:prstGeom>
            <a:noFill/>
            <a:extLst>
              <a:ext uri="{909E8E84-426E-40DD-AFC4-6F175D3DCCD1}">
                <a14:hiddenFill xmlns:a14="http://schemas.microsoft.com/office/drawing/2010/main">
                  <a:solidFill>
                    <a:srgbClr val="FFFFFF"/>
                  </a:solidFill>
                </a14:hiddenFill>
              </a:ext>
            </a:extLst>
          </p:spPr>
        </p:pic>
        <p:sp>
          <p:nvSpPr>
            <p:cNvPr id="6" name="文本框 5"/>
            <p:cNvSpPr txBox="1"/>
            <p:nvPr/>
          </p:nvSpPr>
          <p:spPr>
            <a:xfrm>
              <a:off x="3892179" y="3253115"/>
              <a:ext cx="6482080" cy="521970"/>
            </a:xfrm>
            <a:prstGeom prst="rect">
              <a:avLst/>
            </a:prstGeom>
            <a:noFill/>
          </p:spPr>
          <p:txBody>
            <a:bodyPr wrap="none" rtlCol="0">
              <a:spAutoFit/>
            </a:bodyPr>
            <a:p>
              <a:r>
                <a:rPr lang="zh-CN" altLang="en-US" sz="2800" b="1" spc="300" dirty="0">
                  <a:solidFill>
                    <a:schemeClr val="bg1"/>
                  </a:solidFill>
                </a:rPr>
                <a:t>平安有你，消防安全，我们共同守护</a:t>
              </a:r>
              <a:endParaRPr lang="zh-CN" altLang="en-US" sz="2800" b="1" spc="300" dirty="0">
                <a:solidFill>
                  <a:schemeClr val="bg1"/>
                </a:solidFill>
              </a:endParaRPr>
            </a:p>
          </p:txBody>
        </p:sp>
      </p:grpSp>
      <p:sp>
        <p:nvSpPr>
          <p:cNvPr id="7" name="文本框 6"/>
          <p:cNvSpPr txBox="1"/>
          <p:nvPr/>
        </p:nvSpPr>
        <p:spPr>
          <a:xfrm>
            <a:off x="4032885" y="5417185"/>
            <a:ext cx="4025900" cy="368300"/>
          </a:xfrm>
          <a:prstGeom prst="rect">
            <a:avLst/>
          </a:prstGeom>
          <a:noFill/>
        </p:spPr>
        <p:txBody>
          <a:bodyPr wrap="square" rtlCol="0">
            <a:spAutoFit/>
          </a:bodyPr>
          <a:p>
            <a:r>
              <a:rPr lang="zh-CN" altLang="en-US" b="1" dirty="0">
                <a:solidFill>
                  <a:srgbClr val="0070C0"/>
                </a:solidFill>
              </a:rPr>
              <a:t>武汉东湖新技术开发区消防救援大队</a:t>
            </a:r>
            <a:endParaRPr lang="zh-CN" altLang="en-US" b="1" dirty="0">
              <a:solidFill>
                <a:srgbClr val="0070C0"/>
              </a:solidFill>
            </a:endParaRPr>
          </a:p>
        </p:txBody>
      </p:sp>
      <p:sp>
        <p:nvSpPr>
          <p:cNvPr id="8" name="TextBox 5"/>
          <p:cNvSpPr txBox="1"/>
          <p:nvPr/>
        </p:nvSpPr>
        <p:spPr>
          <a:xfrm>
            <a:off x="4687853" y="4438171"/>
            <a:ext cx="2920671" cy="646331"/>
          </a:xfrm>
          <a:prstGeom prst="rect">
            <a:avLst/>
          </a:prstGeom>
          <a:noFill/>
        </p:spPr>
        <p:txBody>
          <a:bodyPr wrap="none" rtlCol="0">
            <a:spAutoFit/>
          </a:bodyPr>
          <a:p>
            <a:r>
              <a:rPr lang="en-US" altLang="zh-CN" sz="3600" b="1" i="1" dirty="0">
                <a:ln w="12700">
                  <a:solidFill>
                    <a:schemeClr val="accent1">
                      <a:lumMod val="75000"/>
                      <a:alpha val="91000"/>
                    </a:schemeClr>
                  </a:solidFill>
                </a:ln>
                <a:solidFill>
                  <a:schemeClr val="accent1">
                    <a:lumMod val="60000"/>
                    <a:lumOff val="40000"/>
                  </a:schemeClr>
                </a:solidFill>
              </a:rPr>
              <a:t>THANK YOU</a:t>
            </a:r>
            <a:endParaRPr lang="zh-CN" altLang="en-US" sz="3600" b="1" i="1" dirty="0">
              <a:ln w="12700">
                <a:solidFill>
                  <a:schemeClr val="accent1">
                    <a:lumMod val="75000"/>
                    <a:alpha val="91000"/>
                  </a:schemeClr>
                </a:solidFill>
              </a:ln>
              <a:solidFill>
                <a:schemeClr val="accent1">
                  <a:lumMod val="60000"/>
                  <a:lumOff val="40000"/>
                </a:schemeClr>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400"/>
                                        <p:tgtEl>
                                          <p:spTgt spid="5"/>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300" fill="hold"/>
                                        <p:tgtEl>
                                          <p:spTgt spid="8"/>
                                        </p:tgtEl>
                                        <p:attrNameLst>
                                          <p:attrName>ppt_x</p:attrName>
                                        </p:attrNameLst>
                                      </p:cBhvr>
                                      <p:tavLst>
                                        <p:tav tm="0">
                                          <p:val>
                                            <p:strVal val="0-#ppt_w/2"/>
                                          </p:val>
                                        </p:tav>
                                        <p:tav tm="100000">
                                          <p:val>
                                            <p:strVal val="#ppt_x"/>
                                          </p:val>
                                        </p:tav>
                                      </p:tavLst>
                                    </p:anim>
                                    <p:anim calcmode="lin" valueType="num">
                                      <p:cBhvr additive="base">
                                        <p:cTn id="12" dur="300" fill="hold"/>
                                        <p:tgtEl>
                                          <p:spTgt spid="8"/>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400"/>
                                        <p:tgtEl>
                                          <p:spTgt spid="7"/>
                                        </p:tgtEl>
                                      </p:cBhvr>
                                    </p:animEffect>
                                    <p:anim calcmode="lin" valueType="num">
                                      <p:cBhvr>
                                        <p:cTn id="16" dur="400" fill="hold"/>
                                        <p:tgtEl>
                                          <p:spTgt spid="7"/>
                                        </p:tgtEl>
                                        <p:attrNameLst>
                                          <p:attrName>ppt_x</p:attrName>
                                        </p:attrNameLst>
                                      </p:cBhvr>
                                      <p:tavLst>
                                        <p:tav tm="0">
                                          <p:val>
                                            <p:strVal val="#ppt_x"/>
                                          </p:val>
                                        </p:tav>
                                        <p:tav tm="100000">
                                          <p:val>
                                            <p:strVal val="#ppt_x"/>
                                          </p:val>
                                        </p:tav>
                                      </p:tavLst>
                                    </p:anim>
                                    <p:anim calcmode="lin" valueType="num">
                                      <p:cBhvr>
                                        <p:cTn id="17" dur="4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平行四边形 11"/>
          <p:cNvSpPr/>
          <p:nvPr/>
        </p:nvSpPr>
        <p:spPr>
          <a:xfrm>
            <a:off x="1598295" y="137160"/>
            <a:ext cx="3133725" cy="509905"/>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nvSpPr>
        <p:spPr>
          <a:xfrm>
            <a:off x="1701165" y="171450"/>
            <a:ext cx="2473325" cy="368300"/>
          </a:xfrm>
          <a:prstGeom prst="rect">
            <a:avLst/>
          </a:prstGeom>
          <a:noFill/>
        </p:spPr>
        <p:txBody>
          <a:bodyPr wrap="square" rtlCol="0">
            <a:spAutoFit/>
          </a:bodyPr>
          <a:p>
            <a:pPr>
              <a:buClrTx/>
              <a:buSzTx/>
              <a:buFontTx/>
            </a:pPr>
            <a:r>
              <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rPr>
              <a:t>校园火灾危险源情况</a:t>
            </a:r>
            <a:endPar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endParaRPr>
          </a:p>
        </p:txBody>
      </p:sp>
      <p:graphicFrame>
        <p:nvGraphicFramePr>
          <p:cNvPr id="6" name="表格 5"/>
          <p:cNvGraphicFramePr/>
          <p:nvPr>
            <p:custDataLst>
              <p:tags r:id="rId1"/>
            </p:custDataLst>
          </p:nvPr>
        </p:nvGraphicFramePr>
        <p:xfrm>
          <a:off x="179705" y="1137772"/>
          <a:ext cx="11601450" cy="4904105"/>
        </p:xfrm>
        <a:graphic>
          <a:graphicData uri="http://schemas.openxmlformats.org/drawingml/2006/table">
            <a:tbl>
              <a:tblPr firstRow="1" bandRow="1">
                <a:tableStyleId>{5940675A-B579-460E-94D1-54222C63F5DA}</a:tableStyleId>
              </a:tblPr>
              <a:tblGrid>
                <a:gridCol w="2637155"/>
                <a:gridCol w="7392670"/>
                <a:gridCol w="1571625"/>
              </a:tblGrid>
              <a:tr h="537845">
                <a:tc>
                  <a:txBody>
                    <a:bodyPr/>
                    <a:p>
                      <a:pPr indent="0" algn="ctr">
                        <a:lnSpc>
                          <a:spcPct val="120000"/>
                        </a:lnSpc>
                        <a:spcBef>
                          <a:spcPts val="0"/>
                        </a:spcBef>
                        <a:spcAft>
                          <a:spcPts val="0"/>
                        </a:spcAft>
                        <a:buNone/>
                      </a:pPr>
                      <a:r>
                        <a:rPr lang="en-US" sz="1700" b="1" spc="130">
                          <a:solidFill>
                            <a:schemeClr val="bg1"/>
                          </a:solidFill>
                          <a:latin typeface="微软雅黑" panose="020B0503020204020204" charset="-122"/>
                          <a:ea typeface="微软雅黑" panose="020B0503020204020204" charset="-122"/>
                        </a:rPr>
                        <a:t>危险源（场所）</a:t>
                      </a:r>
                      <a:endParaRPr lang="en-US" sz="1700" b="1" spc="130">
                        <a:solidFill>
                          <a:schemeClr val="bg1"/>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lnTlToBr>
                      <a:noFill/>
                    </a:lnTlToBr>
                    <a:lnBlToTr>
                      <a:noFill/>
                    </a:lnBlToTr>
                    <a:solidFill>
                      <a:srgbClr val="5B9BD5"/>
                    </a:solidFill>
                  </a:tcPr>
                </a:tc>
                <a:tc>
                  <a:txBody>
                    <a:bodyPr/>
                    <a:p>
                      <a:pPr indent="0" algn="ctr">
                        <a:lnSpc>
                          <a:spcPct val="120000"/>
                        </a:lnSpc>
                        <a:spcBef>
                          <a:spcPts val="0"/>
                        </a:spcBef>
                        <a:spcAft>
                          <a:spcPts val="0"/>
                        </a:spcAft>
                        <a:buNone/>
                      </a:pPr>
                      <a:r>
                        <a:rPr lang="en-US" sz="1700" b="1" spc="130">
                          <a:solidFill>
                            <a:schemeClr val="bg1"/>
                          </a:solidFill>
                          <a:latin typeface="微软雅黑" panose="020B0503020204020204" charset="-122"/>
                          <a:ea typeface="微软雅黑" panose="020B0503020204020204" charset="-122"/>
                        </a:rPr>
                        <a:t>可能发生的事故</a:t>
                      </a:r>
                      <a:endParaRPr lang="en-US" sz="1700" b="1" spc="130">
                        <a:solidFill>
                          <a:schemeClr val="bg1"/>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lnTlToBr>
                      <a:noFill/>
                    </a:lnTlToBr>
                    <a:lnBlToTr>
                      <a:noFill/>
                    </a:lnBlToTr>
                    <a:solidFill>
                      <a:srgbClr val="5B9BD5"/>
                    </a:solidFill>
                  </a:tcPr>
                </a:tc>
                <a:tc>
                  <a:txBody>
                    <a:bodyPr/>
                    <a:p>
                      <a:pPr indent="0" algn="ctr">
                        <a:lnSpc>
                          <a:spcPct val="120000"/>
                        </a:lnSpc>
                        <a:spcBef>
                          <a:spcPts val="0"/>
                        </a:spcBef>
                        <a:spcAft>
                          <a:spcPts val="0"/>
                        </a:spcAft>
                        <a:buNone/>
                      </a:pPr>
                      <a:r>
                        <a:rPr lang="en-US" sz="1700" b="1" spc="130">
                          <a:solidFill>
                            <a:schemeClr val="bg1"/>
                          </a:solidFill>
                          <a:latin typeface="微软雅黑" panose="020B0503020204020204" charset="-122"/>
                          <a:ea typeface="微软雅黑" panose="020B0503020204020204" charset="-122"/>
                        </a:rPr>
                        <a:t>应对措施</a:t>
                      </a:r>
                      <a:endParaRPr lang="en-US" sz="1700" b="1" spc="130">
                        <a:solidFill>
                          <a:schemeClr val="bg1"/>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lnTlToBr>
                      <a:noFill/>
                    </a:lnTlToBr>
                    <a:lnBlToTr>
                      <a:noFill/>
                    </a:lnBlToTr>
                    <a:solidFill>
                      <a:srgbClr val="5B9BD5"/>
                    </a:solidFill>
                  </a:tcPr>
                </a:tc>
              </a:tr>
              <a:tr h="594360">
                <a:tc>
                  <a:txBody>
                    <a:bodyPr/>
                    <a:p>
                      <a:pPr indent="0" algn="ctr">
                        <a:lnSpc>
                          <a:spcPct val="120000"/>
                        </a:lnSpc>
                        <a:spcBef>
                          <a:spcPts val="0"/>
                        </a:spcBef>
                        <a:spcAft>
                          <a:spcPts val="0"/>
                        </a:spcAft>
                        <a:buNone/>
                      </a:pPr>
                      <a:r>
                        <a:rPr lang="en-US" sz="1500" b="0" spc="120">
                          <a:solidFill>
                            <a:srgbClr val="646464"/>
                          </a:solidFill>
                          <a:latin typeface="微软雅黑" panose="020B0503020204020204" charset="-122"/>
                          <a:ea typeface="微软雅黑" panose="020B0503020204020204" charset="-122"/>
                        </a:rPr>
                        <a:t>食堂</a:t>
                      </a:r>
                      <a:endParaRPr lang="en-US" sz="1500" b="0" spc="120">
                        <a:solidFill>
                          <a:srgbClr val="646464"/>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28575">
                      <a:solidFill>
                        <a:srgbClr val="646464"/>
                      </a:solidFill>
                      <a:prstDash val="solid"/>
                    </a:lnT>
                    <a:lnB w="9525">
                      <a:solidFill>
                        <a:srgbClr val="646464"/>
                      </a:solidFill>
                      <a:prstDash val="sysDash"/>
                    </a:lnB>
                    <a:lnTlToBr>
                      <a:noFill/>
                    </a:lnTlToBr>
                    <a:lnBlToTr>
                      <a:noFill/>
                    </a:lnBlToTr>
                    <a:solidFill>
                      <a:srgbClr val="FFFFFF"/>
                    </a:solidFill>
                  </a:tcPr>
                </a:tc>
                <a:tc>
                  <a:txBody>
                    <a:bodyPr/>
                    <a:p>
                      <a:pPr indent="0" algn="ctr">
                        <a:lnSpc>
                          <a:spcPct val="120000"/>
                        </a:lnSpc>
                        <a:spcBef>
                          <a:spcPts val="0"/>
                        </a:spcBef>
                        <a:spcAft>
                          <a:spcPts val="0"/>
                        </a:spcAft>
                        <a:buNone/>
                      </a:pPr>
                      <a:r>
                        <a:rPr lang="en-US" sz="1500" b="0" spc="120">
                          <a:solidFill>
                            <a:srgbClr val="404040"/>
                          </a:solidFill>
                          <a:latin typeface="微软雅黑" panose="020B0503020204020204" charset="-122"/>
                          <a:ea typeface="微软雅黑" panose="020B0503020204020204" charset="-122"/>
                        </a:rPr>
                        <a:t>烟道起火、明火使用不当、吸烟、电器电路老化、电动车充电等引发火灾。</a:t>
                      </a:r>
                      <a:endParaRPr lang="en-US" sz="1500" b="0" spc="120">
                        <a:solidFill>
                          <a:srgbClr val="404040"/>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28575">
                      <a:solidFill>
                        <a:srgbClr val="646464"/>
                      </a:solidFill>
                      <a:prstDash val="solid"/>
                    </a:lnT>
                    <a:lnB w="9525">
                      <a:solidFill>
                        <a:srgbClr val="646464"/>
                      </a:solidFill>
                      <a:prstDash val="sysDash"/>
                    </a:lnB>
                    <a:lnTlToBr>
                      <a:noFill/>
                    </a:lnTlToBr>
                    <a:lnBlToTr>
                      <a:noFill/>
                    </a:lnBlToTr>
                    <a:solidFill>
                      <a:srgbClr val="FFFFFF"/>
                    </a:solidFill>
                  </a:tcPr>
                </a:tc>
                <a:tc rowSpan="8">
                  <a:txBody>
                    <a:bodyPr/>
                    <a:p>
                      <a:pPr indent="0" algn="ctr">
                        <a:lnSpc>
                          <a:spcPct val="120000"/>
                        </a:lnSpc>
                        <a:spcBef>
                          <a:spcPts val="0"/>
                        </a:spcBef>
                        <a:spcAft>
                          <a:spcPts val="0"/>
                        </a:spcAft>
                        <a:buNone/>
                      </a:pPr>
                      <a:r>
                        <a:rPr lang="en-US" sz="1500" b="0" spc="120">
                          <a:solidFill>
                            <a:srgbClr val="404040"/>
                          </a:solidFill>
                          <a:latin typeface="微软雅黑" panose="020B0503020204020204" charset="-122"/>
                          <a:ea typeface="微软雅黑" panose="020B0503020204020204" charset="-122"/>
                        </a:rPr>
                        <a:t>加强管理</a:t>
                      </a:r>
                      <a:endParaRPr lang="en-US" sz="1500" b="0" spc="120">
                        <a:solidFill>
                          <a:srgbClr val="404040"/>
                        </a:solidFill>
                        <a:latin typeface="微软雅黑" panose="020B0503020204020204" charset="-122"/>
                        <a:ea typeface="微软雅黑" panose="020B0503020204020204" charset="-122"/>
                      </a:endParaRPr>
                    </a:p>
                    <a:p>
                      <a:pPr indent="0" algn="ctr">
                        <a:lnSpc>
                          <a:spcPct val="120000"/>
                        </a:lnSpc>
                        <a:spcBef>
                          <a:spcPts val="0"/>
                        </a:spcBef>
                        <a:spcAft>
                          <a:spcPts val="0"/>
                        </a:spcAft>
                        <a:buNone/>
                      </a:pPr>
                      <a:r>
                        <a:rPr lang="en-US" sz="1500" b="0" spc="120">
                          <a:solidFill>
                            <a:srgbClr val="404040"/>
                          </a:solidFill>
                          <a:latin typeface="微软雅黑" panose="020B0503020204020204" charset="-122"/>
                          <a:ea typeface="微软雅黑" panose="020B0503020204020204" charset="-122"/>
                        </a:rPr>
                        <a:t>明确责任</a:t>
                      </a:r>
                      <a:endParaRPr lang="en-US" sz="1500" b="0" spc="120">
                        <a:solidFill>
                          <a:srgbClr val="404040"/>
                        </a:solidFill>
                        <a:latin typeface="微软雅黑" panose="020B0503020204020204" charset="-122"/>
                        <a:ea typeface="微软雅黑" panose="020B0503020204020204" charset="-122"/>
                      </a:endParaRPr>
                    </a:p>
                    <a:p>
                      <a:pPr indent="0" algn="ctr">
                        <a:lnSpc>
                          <a:spcPct val="120000"/>
                        </a:lnSpc>
                        <a:spcBef>
                          <a:spcPts val="0"/>
                        </a:spcBef>
                        <a:spcAft>
                          <a:spcPts val="0"/>
                        </a:spcAft>
                        <a:buNone/>
                      </a:pPr>
                      <a:r>
                        <a:rPr lang="en-US" sz="1500" b="0" spc="120">
                          <a:solidFill>
                            <a:srgbClr val="404040"/>
                          </a:solidFill>
                          <a:latin typeface="微软雅黑" panose="020B0503020204020204" charset="-122"/>
                          <a:ea typeface="微软雅黑" panose="020B0503020204020204" charset="-122"/>
                        </a:rPr>
                        <a:t>加大宣传</a:t>
                      </a:r>
                      <a:endParaRPr lang="en-US" sz="1500" b="0" spc="120">
                        <a:solidFill>
                          <a:srgbClr val="404040"/>
                        </a:solidFill>
                        <a:latin typeface="微软雅黑" panose="020B0503020204020204" charset="-122"/>
                        <a:ea typeface="微软雅黑" panose="020B0503020204020204" charset="-122"/>
                      </a:endParaRPr>
                    </a:p>
                    <a:p>
                      <a:pPr indent="0" algn="ctr">
                        <a:lnSpc>
                          <a:spcPct val="120000"/>
                        </a:lnSpc>
                        <a:spcBef>
                          <a:spcPts val="0"/>
                        </a:spcBef>
                        <a:spcAft>
                          <a:spcPts val="0"/>
                        </a:spcAft>
                        <a:buNone/>
                      </a:pPr>
                      <a:r>
                        <a:rPr lang="en-US" sz="1500" b="0" spc="120">
                          <a:solidFill>
                            <a:srgbClr val="404040"/>
                          </a:solidFill>
                          <a:latin typeface="微软雅黑" panose="020B0503020204020204" charset="-122"/>
                          <a:ea typeface="微软雅黑" panose="020B0503020204020204" charset="-122"/>
                        </a:rPr>
                        <a:t>定期检查</a:t>
                      </a:r>
                      <a:endParaRPr lang="en-US" sz="1500" b="0" spc="120">
                        <a:solidFill>
                          <a:srgbClr val="404040"/>
                        </a:solidFill>
                        <a:latin typeface="微软雅黑" panose="020B0503020204020204" charset="-122"/>
                        <a:ea typeface="微软雅黑" panose="020B0503020204020204" charset="-122"/>
                      </a:endParaRPr>
                    </a:p>
                    <a:p>
                      <a:pPr indent="0" algn="ctr">
                        <a:lnSpc>
                          <a:spcPct val="120000"/>
                        </a:lnSpc>
                        <a:spcBef>
                          <a:spcPts val="0"/>
                        </a:spcBef>
                        <a:spcAft>
                          <a:spcPts val="0"/>
                        </a:spcAft>
                        <a:buNone/>
                      </a:pPr>
                      <a:r>
                        <a:rPr lang="en-US" sz="1500" b="0" spc="120">
                          <a:solidFill>
                            <a:srgbClr val="404040"/>
                          </a:solidFill>
                          <a:latin typeface="微软雅黑" panose="020B0503020204020204" charset="-122"/>
                          <a:ea typeface="微软雅黑" panose="020B0503020204020204" charset="-122"/>
                        </a:rPr>
                        <a:t>排除隐患</a:t>
                      </a:r>
                      <a:endParaRPr lang="en-US" sz="1500" b="0" spc="120">
                        <a:solidFill>
                          <a:srgbClr val="404040"/>
                        </a:solidFill>
                        <a:latin typeface="微软雅黑" panose="020B0503020204020204" charset="-122"/>
                        <a:ea typeface="微软雅黑" panose="020B0503020204020204" charset="-122"/>
                      </a:endParaRPr>
                    </a:p>
                    <a:p>
                      <a:pPr indent="0" algn="ctr">
                        <a:lnSpc>
                          <a:spcPct val="120000"/>
                        </a:lnSpc>
                        <a:spcBef>
                          <a:spcPts val="0"/>
                        </a:spcBef>
                        <a:spcAft>
                          <a:spcPts val="0"/>
                        </a:spcAft>
                        <a:buNone/>
                      </a:pPr>
                      <a:endParaRPr lang="en-US" sz="1500" b="0" spc="120">
                        <a:solidFill>
                          <a:srgbClr val="404040"/>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lnTlToBr>
                      <a:noFill/>
                    </a:lnTlToBr>
                    <a:lnBlToTr>
                      <a:noFill/>
                    </a:lnBlToTr>
                    <a:solidFill>
                      <a:srgbClr val="FFFFFF"/>
                    </a:solidFill>
                  </a:tcPr>
                </a:tc>
              </a:tr>
              <a:tr h="764540">
                <a:tc>
                  <a:txBody>
                    <a:bodyPr/>
                    <a:p>
                      <a:pPr indent="0" algn="ctr">
                        <a:lnSpc>
                          <a:spcPct val="120000"/>
                        </a:lnSpc>
                        <a:spcBef>
                          <a:spcPts val="0"/>
                        </a:spcBef>
                        <a:spcAft>
                          <a:spcPts val="0"/>
                        </a:spcAft>
                        <a:buNone/>
                      </a:pPr>
                      <a:r>
                        <a:rPr lang="en-US" sz="1500" b="0" spc="120">
                          <a:solidFill>
                            <a:srgbClr val="646464"/>
                          </a:solidFill>
                          <a:latin typeface="微软雅黑" panose="020B0503020204020204" charset="-122"/>
                          <a:ea typeface="微软雅黑" panose="020B0503020204020204" charset="-122"/>
                        </a:rPr>
                        <a:t>行知中心</a:t>
                      </a:r>
                      <a:endParaRPr lang="en-US" sz="1500" b="0" spc="120">
                        <a:solidFill>
                          <a:srgbClr val="646464"/>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a:txBody>
                    <a:bodyPr/>
                    <a:p>
                      <a:pPr indent="0" algn="ctr">
                        <a:lnSpc>
                          <a:spcPct val="120000"/>
                        </a:lnSpc>
                        <a:spcBef>
                          <a:spcPts val="0"/>
                        </a:spcBef>
                        <a:spcAft>
                          <a:spcPts val="0"/>
                        </a:spcAft>
                        <a:buNone/>
                      </a:pPr>
                      <a:r>
                        <a:rPr lang="en-US" sz="1500" b="0" spc="120">
                          <a:solidFill>
                            <a:srgbClr val="404040"/>
                          </a:solidFill>
                          <a:latin typeface="微软雅黑" panose="020B0503020204020204" charset="-122"/>
                          <a:ea typeface="微软雅黑" panose="020B0503020204020204" charset="-122"/>
                        </a:rPr>
                        <a:t>易燃易爆化学品保管或使用不当引发爆炸，实验机房、电器电路老化引发火灾。</a:t>
                      </a:r>
                      <a:endParaRPr lang="en-US" sz="1500" b="0" spc="120">
                        <a:solidFill>
                          <a:srgbClr val="404040"/>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vMerge="1">
                  <a:tcPr>
                    <a:lnL w="9525">
                      <a:solidFill>
                        <a:srgbClr val="646464"/>
                      </a:solidFill>
                      <a:prstDash val="sysDash"/>
                    </a:lnL>
                    <a:lnR w="9525">
                      <a:solidFill>
                        <a:srgbClr val="646464"/>
                      </a:solidFill>
                      <a:prstDash val="sysDash"/>
                    </a:lnR>
                  </a:tcPr>
                </a:tc>
              </a:tr>
              <a:tr h="501650">
                <a:tc>
                  <a:txBody>
                    <a:bodyPr/>
                    <a:p>
                      <a:pPr indent="0" algn="ctr">
                        <a:lnSpc>
                          <a:spcPct val="120000"/>
                        </a:lnSpc>
                        <a:spcBef>
                          <a:spcPts val="0"/>
                        </a:spcBef>
                        <a:spcAft>
                          <a:spcPts val="0"/>
                        </a:spcAft>
                        <a:buNone/>
                      </a:pPr>
                      <a:r>
                        <a:rPr lang="en-US" sz="1500" b="0" spc="120">
                          <a:solidFill>
                            <a:srgbClr val="646464"/>
                          </a:solidFill>
                          <a:latin typeface="微软雅黑" panose="020B0503020204020204" charset="-122"/>
                          <a:ea typeface="微软雅黑" panose="020B0503020204020204" charset="-122"/>
                        </a:rPr>
                        <a:t>学生宿舍</a:t>
                      </a:r>
                      <a:endParaRPr lang="en-US" sz="1500" b="0" spc="120">
                        <a:solidFill>
                          <a:srgbClr val="646464"/>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a:txBody>
                    <a:bodyPr/>
                    <a:p>
                      <a:pPr indent="0" algn="ctr">
                        <a:lnSpc>
                          <a:spcPct val="120000"/>
                        </a:lnSpc>
                        <a:spcBef>
                          <a:spcPts val="0"/>
                        </a:spcBef>
                        <a:spcAft>
                          <a:spcPts val="0"/>
                        </a:spcAft>
                        <a:buNone/>
                      </a:pPr>
                      <a:r>
                        <a:rPr lang="en-US" sz="1500" b="0" spc="120">
                          <a:solidFill>
                            <a:srgbClr val="404040"/>
                          </a:solidFill>
                          <a:latin typeface="微软雅黑" panose="020B0503020204020204" charset="-122"/>
                          <a:ea typeface="微软雅黑" panose="020B0503020204020204" charset="-122"/>
                        </a:rPr>
                        <a:t>室内吸烟、电器电路老化、电器使用不当引发火灾和踩踏伤亡事故。</a:t>
                      </a:r>
                      <a:endParaRPr lang="en-US" sz="1500" b="0" spc="120">
                        <a:solidFill>
                          <a:srgbClr val="404040"/>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vMerge="1">
                  <a:tcPr>
                    <a:lnL w="9525">
                      <a:solidFill>
                        <a:srgbClr val="646464"/>
                      </a:solidFill>
                      <a:prstDash val="sysDash"/>
                    </a:lnL>
                    <a:lnR w="9525">
                      <a:solidFill>
                        <a:srgbClr val="646464"/>
                      </a:solidFill>
                      <a:prstDash val="sysDash"/>
                    </a:lnR>
                  </a:tcPr>
                </a:tc>
              </a:tr>
              <a:tr h="500380">
                <a:tc>
                  <a:txBody>
                    <a:bodyPr/>
                    <a:p>
                      <a:pPr indent="0" algn="ctr">
                        <a:lnSpc>
                          <a:spcPct val="120000"/>
                        </a:lnSpc>
                        <a:spcBef>
                          <a:spcPts val="0"/>
                        </a:spcBef>
                        <a:spcAft>
                          <a:spcPts val="0"/>
                        </a:spcAft>
                        <a:buNone/>
                      </a:pPr>
                      <a:r>
                        <a:rPr lang="en-US" sz="1500" b="0" spc="120">
                          <a:solidFill>
                            <a:srgbClr val="646464"/>
                          </a:solidFill>
                          <a:latin typeface="微软雅黑" panose="020B0503020204020204" charset="-122"/>
                          <a:ea typeface="微软雅黑" panose="020B0503020204020204" charset="-122"/>
                        </a:rPr>
                        <a:t>图书馆</a:t>
                      </a:r>
                      <a:r>
                        <a:rPr lang="zh-CN" altLang="en-US" sz="1500" b="0" spc="120">
                          <a:solidFill>
                            <a:srgbClr val="646464"/>
                          </a:solidFill>
                          <a:latin typeface="微软雅黑" panose="020B0503020204020204" charset="-122"/>
                          <a:ea typeface="微软雅黑" panose="020B0503020204020204" charset="-122"/>
                        </a:rPr>
                        <a:t>（档案馆、校史馆）</a:t>
                      </a:r>
                      <a:endParaRPr lang="zh-CN" altLang="en-US" sz="1500" b="0" spc="120">
                        <a:solidFill>
                          <a:srgbClr val="646464"/>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a:txBody>
                    <a:bodyPr/>
                    <a:p>
                      <a:pPr indent="0" algn="ctr">
                        <a:lnSpc>
                          <a:spcPct val="120000"/>
                        </a:lnSpc>
                        <a:spcBef>
                          <a:spcPts val="0"/>
                        </a:spcBef>
                        <a:spcAft>
                          <a:spcPts val="0"/>
                        </a:spcAft>
                        <a:buNone/>
                      </a:pPr>
                      <a:r>
                        <a:rPr lang="en-US" sz="1500" b="0" spc="120">
                          <a:solidFill>
                            <a:srgbClr val="404040"/>
                          </a:solidFill>
                          <a:latin typeface="微软雅黑" panose="020B0503020204020204" charset="-122"/>
                          <a:ea typeface="微软雅黑" panose="020B0503020204020204" charset="-122"/>
                        </a:rPr>
                        <a:t>电器电路老化、电器使用不当引发火灾和踩踏伤亡事故。</a:t>
                      </a:r>
                      <a:endParaRPr lang="en-US" sz="1500" b="0" spc="120">
                        <a:solidFill>
                          <a:srgbClr val="404040"/>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vMerge="1">
                  <a:tcPr>
                    <a:lnL w="9525">
                      <a:solidFill>
                        <a:srgbClr val="646464"/>
                      </a:solidFill>
                      <a:prstDash val="sysDash"/>
                    </a:lnL>
                    <a:lnR w="9525">
                      <a:solidFill>
                        <a:srgbClr val="646464"/>
                      </a:solidFill>
                      <a:prstDash val="sysDash"/>
                    </a:lnR>
                  </a:tcPr>
                </a:tc>
              </a:tr>
              <a:tr h="501650">
                <a:tc>
                  <a:txBody>
                    <a:bodyPr/>
                    <a:p>
                      <a:pPr indent="0" algn="ctr">
                        <a:lnSpc>
                          <a:spcPct val="120000"/>
                        </a:lnSpc>
                        <a:spcBef>
                          <a:spcPts val="0"/>
                        </a:spcBef>
                        <a:spcAft>
                          <a:spcPts val="0"/>
                        </a:spcAft>
                        <a:buNone/>
                      </a:pPr>
                      <a:r>
                        <a:rPr lang="en-US" sz="1500" b="0" spc="120">
                          <a:solidFill>
                            <a:srgbClr val="646464"/>
                          </a:solidFill>
                          <a:latin typeface="微软雅黑" panose="020B0503020204020204" charset="-122"/>
                          <a:ea typeface="微软雅黑" panose="020B0503020204020204" charset="-122"/>
                        </a:rPr>
                        <a:t>教师公寓</a:t>
                      </a:r>
                      <a:endParaRPr lang="en-US" sz="1500" b="0" spc="120">
                        <a:solidFill>
                          <a:srgbClr val="646464"/>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a:txBody>
                    <a:bodyPr/>
                    <a:p>
                      <a:pPr indent="0" algn="ctr">
                        <a:lnSpc>
                          <a:spcPct val="120000"/>
                        </a:lnSpc>
                        <a:spcBef>
                          <a:spcPts val="0"/>
                        </a:spcBef>
                        <a:spcAft>
                          <a:spcPts val="0"/>
                        </a:spcAft>
                        <a:buNone/>
                      </a:pPr>
                      <a:r>
                        <a:rPr lang="en-US" sz="1500" b="0" spc="120">
                          <a:solidFill>
                            <a:srgbClr val="404040"/>
                          </a:solidFill>
                          <a:latin typeface="微软雅黑" panose="020B0503020204020204" charset="-122"/>
                          <a:ea typeface="微软雅黑" panose="020B0503020204020204" charset="-122"/>
                        </a:rPr>
                        <a:t>电器电路老化、电器使用不当、电动车充电引发火灾和厨房火灾。</a:t>
                      </a:r>
                      <a:endParaRPr lang="en-US" sz="1500" b="0" spc="120">
                        <a:solidFill>
                          <a:srgbClr val="404040"/>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vMerge="1">
                  <a:tcPr>
                    <a:lnL w="9525">
                      <a:solidFill>
                        <a:srgbClr val="646464"/>
                      </a:solidFill>
                      <a:prstDash val="sysDash"/>
                    </a:lnL>
                    <a:lnR w="9525">
                      <a:solidFill>
                        <a:srgbClr val="646464"/>
                      </a:solidFill>
                      <a:prstDash val="sysDash"/>
                    </a:lnR>
                  </a:tcPr>
                </a:tc>
              </a:tr>
              <a:tr h="501650">
                <a:tc>
                  <a:txBody>
                    <a:bodyPr/>
                    <a:p>
                      <a:pPr indent="0" algn="ctr">
                        <a:lnSpc>
                          <a:spcPct val="120000"/>
                        </a:lnSpc>
                        <a:spcBef>
                          <a:spcPts val="0"/>
                        </a:spcBef>
                        <a:spcAft>
                          <a:spcPts val="0"/>
                        </a:spcAft>
                        <a:buNone/>
                      </a:pPr>
                      <a:r>
                        <a:rPr lang="en-US" sz="1500" b="0" spc="120">
                          <a:solidFill>
                            <a:srgbClr val="646464"/>
                          </a:solidFill>
                          <a:latin typeface="微软雅黑" panose="020B0503020204020204" charset="-122"/>
                          <a:ea typeface="微软雅黑" panose="020B0503020204020204" charset="-122"/>
                        </a:rPr>
                        <a:t>大礼堂</a:t>
                      </a:r>
                      <a:endParaRPr lang="en-US" sz="1500" b="0" spc="120">
                        <a:solidFill>
                          <a:srgbClr val="646464"/>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a:txBody>
                    <a:bodyPr/>
                    <a:p>
                      <a:pPr indent="0" algn="ctr">
                        <a:lnSpc>
                          <a:spcPct val="120000"/>
                        </a:lnSpc>
                        <a:spcBef>
                          <a:spcPts val="0"/>
                        </a:spcBef>
                        <a:spcAft>
                          <a:spcPts val="0"/>
                        </a:spcAft>
                        <a:buNone/>
                      </a:pPr>
                      <a:r>
                        <a:rPr lang="en-US" sz="1500" b="0" spc="120">
                          <a:solidFill>
                            <a:srgbClr val="404040"/>
                          </a:solidFill>
                          <a:latin typeface="微软雅黑" panose="020B0503020204020204" charset="-122"/>
                          <a:ea typeface="微软雅黑" panose="020B0503020204020204" charset="-122"/>
                        </a:rPr>
                        <a:t>电器电路老化、设备操作不当，引发火灾和踩踏伤亡事故。</a:t>
                      </a:r>
                      <a:endParaRPr lang="en-US" sz="1500" b="0" spc="120">
                        <a:solidFill>
                          <a:srgbClr val="404040"/>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vMerge="1">
                  <a:tcPr>
                    <a:lnL w="9525">
                      <a:solidFill>
                        <a:srgbClr val="646464"/>
                      </a:solidFill>
                      <a:prstDash val="sysDash"/>
                    </a:lnL>
                    <a:lnR w="9525">
                      <a:solidFill>
                        <a:srgbClr val="646464"/>
                      </a:solidFill>
                      <a:prstDash val="sysDash"/>
                    </a:lnR>
                  </a:tcPr>
                </a:tc>
              </a:tr>
              <a:tr h="501015">
                <a:tc>
                  <a:txBody>
                    <a:bodyPr/>
                    <a:p>
                      <a:pPr indent="0" algn="ctr">
                        <a:lnSpc>
                          <a:spcPct val="120000"/>
                        </a:lnSpc>
                        <a:spcBef>
                          <a:spcPts val="0"/>
                        </a:spcBef>
                        <a:spcAft>
                          <a:spcPts val="0"/>
                        </a:spcAft>
                        <a:buNone/>
                      </a:pPr>
                      <a:r>
                        <a:rPr lang="en-US" sz="1500" b="0" spc="120">
                          <a:solidFill>
                            <a:srgbClr val="646464"/>
                          </a:solidFill>
                          <a:latin typeface="微软雅黑" panose="020B0503020204020204" charset="-122"/>
                          <a:ea typeface="微软雅黑" panose="020B0503020204020204" charset="-122"/>
                        </a:rPr>
                        <a:t>东边林区</a:t>
                      </a:r>
                      <a:endParaRPr lang="en-US" sz="1500" b="0" spc="120">
                        <a:solidFill>
                          <a:srgbClr val="646464"/>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a:txBody>
                    <a:bodyPr/>
                    <a:p>
                      <a:pPr indent="0" algn="ctr">
                        <a:lnSpc>
                          <a:spcPct val="120000"/>
                        </a:lnSpc>
                        <a:spcBef>
                          <a:spcPts val="0"/>
                        </a:spcBef>
                        <a:spcAft>
                          <a:spcPts val="0"/>
                        </a:spcAft>
                        <a:buNone/>
                      </a:pPr>
                      <a:r>
                        <a:rPr lang="en-US" sz="1500" b="0" spc="120">
                          <a:solidFill>
                            <a:srgbClr val="404040"/>
                          </a:solidFill>
                          <a:latin typeface="微软雅黑" panose="020B0503020204020204" charset="-122"/>
                          <a:ea typeface="微软雅黑" panose="020B0503020204020204" charset="-122"/>
                        </a:rPr>
                        <a:t>秋、冬季枯水期和清明祭扫期间易发山林火灾。</a:t>
                      </a:r>
                      <a:endParaRPr lang="en-US" sz="1500" b="0" spc="120">
                        <a:solidFill>
                          <a:srgbClr val="404040"/>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vMerge="1">
                  <a:tcPr>
                    <a:lnL w="9525">
                      <a:solidFill>
                        <a:srgbClr val="646464"/>
                      </a:solidFill>
                      <a:prstDash val="sysDash"/>
                    </a:lnL>
                    <a:lnR w="9525">
                      <a:solidFill>
                        <a:srgbClr val="646464"/>
                      </a:solidFill>
                      <a:prstDash val="sysDash"/>
                    </a:lnR>
                  </a:tcPr>
                </a:tc>
              </a:tr>
              <a:tr h="501015">
                <a:tc>
                  <a:txBody>
                    <a:bodyPr/>
                    <a:p>
                      <a:pPr indent="0" algn="ctr">
                        <a:lnSpc>
                          <a:spcPct val="120000"/>
                        </a:lnSpc>
                        <a:spcBef>
                          <a:spcPts val="0"/>
                        </a:spcBef>
                        <a:spcAft>
                          <a:spcPts val="0"/>
                        </a:spcAft>
                        <a:buNone/>
                      </a:pPr>
                      <a:r>
                        <a:rPr lang="en-US" sz="1500" b="0" spc="120">
                          <a:solidFill>
                            <a:srgbClr val="646464"/>
                          </a:solidFill>
                          <a:latin typeface="微软雅黑" panose="020B0503020204020204" charset="-122"/>
                          <a:ea typeface="微软雅黑" panose="020B0503020204020204" charset="-122"/>
                        </a:rPr>
                        <a:t>其他区域</a:t>
                      </a:r>
                      <a:endParaRPr lang="en-US" sz="1500" b="0" spc="120">
                        <a:solidFill>
                          <a:srgbClr val="646464"/>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9525">
                      <a:solidFill>
                        <a:srgbClr val="646464"/>
                      </a:solidFill>
                      <a:prstDash val="sysDash"/>
                    </a:lnT>
                    <a:lnB w="28575">
                      <a:solidFill>
                        <a:srgbClr val="646464"/>
                      </a:solidFill>
                      <a:prstDash val="solid"/>
                    </a:lnB>
                    <a:lnTlToBr>
                      <a:noFill/>
                    </a:lnTlToBr>
                    <a:lnBlToTr>
                      <a:noFill/>
                    </a:lnBlToTr>
                    <a:solidFill>
                      <a:srgbClr val="FFFFFF"/>
                    </a:solidFill>
                  </a:tcPr>
                </a:tc>
                <a:tc>
                  <a:txBody>
                    <a:bodyPr/>
                    <a:p>
                      <a:pPr indent="0" algn="ctr">
                        <a:lnSpc>
                          <a:spcPct val="120000"/>
                        </a:lnSpc>
                        <a:spcBef>
                          <a:spcPts val="0"/>
                        </a:spcBef>
                        <a:spcAft>
                          <a:spcPts val="0"/>
                        </a:spcAft>
                        <a:buNone/>
                      </a:pPr>
                      <a:r>
                        <a:rPr lang="en-US" sz="1500" b="0" spc="120">
                          <a:solidFill>
                            <a:srgbClr val="404040"/>
                          </a:solidFill>
                          <a:latin typeface="微软雅黑" panose="020B0503020204020204" charset="-122"/>
                          <a:ea typeface="微软雅黑" panose="020B0503020204020204" charset="-122"/>
                        </a:rPr>
                        <a:t>电器电路老化，电器使用不当引发火灾。</a:t>
                      </a:r>
                      <a:endParaRPr lang="en-US" sz="1500" b="0" spc="120">
                        <a:solidFill>
                          <a:srgbClr val="404040"/>
                        </a:solidFill>
                        <a:latin typeface="微软雅黑" panose="020B0503020204020204" charset="-122"/>
                        <a:ea typeface="微软雅黑" panose="020B0503020204020204" charset="-122"/>
                      </a:endParaRPr>
                    </a:p>
                  </a:txBody>
                  <a:tcPr marL="177800" marR="177800" marT="107950" marB="107950" vert="horz" anchor="ctr">
                    <a:lnL w="9525">
                      <a:solidFill>
                        <a:srgbClr val="646464"/>
                      </a:solidFill>
                      <a:prstDash val="sysDash"/>
                    </a:lnL>
                    <a:lnR w="9525">
                      <a:solidFill>
                        <a:srgbClr val="646464"/>
                      </a:solidFill>
                      <a:prstDash val="sysDash"/>
                    </a:lnR>
                    <a:lnT w="9525">
                      <a:solidFill>
                        <a:srgbClr val="646464"/>
                      </a:solidFill>
                      <a:prstDash val="sysDash"/>
                    </a:lnT>
                    <a:lnB w="28575">
                      <a:solidFill>
                        <a:srgbClr val="646464"/>
                      </a:solidFill>
                      <a:prstDash val="solid"/>
                    </a:lnB>
                    <a:lnTlToBr>
                      <a:noFill/>
                    </a:lnTlToBr>
                    <a:lnBlToTr>
                      <a:noFill/>
                    </a:lnBlToTr>
                    <a:solidFill>
                      <a:srgbClr val="FFFFFF"/>
                    </a:solidFill>
                  </a:tcPr>
                </a:tc>
                <a:tc vMerge="1">
                  <a:tcPr>
                    <a:lnL w="9525">
                      <a:solidFill>
                        <a:srgbClr val="646464"/>
                      </a:solidFill>
                      <a:prstDash val="sysDash"/>
                    </a:lnL>
                    <a:lnR w="9525">
                      <a:solidFill>
                        <a:srgbClr val="646464"/>
                      </a:solidFill>
                      <a:prstDash val="sysDash"/>
                    </a:lnR>
                    <a:lnB w="28575">
                      <a:solidFill>
                        <a:srgbClr val="646464"/>
                      </a:solidFill>
                      <a:prstDash val="solid"/>
                    </a:lnB>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平行四边形 11"/>
          <p:cNvSpPr/>
          <p:nvPr/>
        </p:nvSpPr>
        <p:spPr>
          <a:xfrm>
            <a:off x="1566545" y="112395"/>
            <a:ext cx="2570480" cy="51816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nvSpPr>
        <p:spPr>
          <a:xfrm>
            <a:off x="1701165" y="171450"/>
            <a:ext cx="2435860" cy="368300"/>
          </a:xfrm>
          <a:prstGeom prst="rect">
            <a:avLst/>
          </a:prstGeom>
          <a:noFill/>
        </p:spPr>
        <p:txBody>
          <a:bodyPr wrap="square" rtlCol="0">
            <a:spAutoFit/>
          </a:bodyPr>
          <a:p>
            <a:r>
              <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sym typeface="+mn-ea"/>
              </a:rPr>
              <a:t>安全疏散</a:t>
            </a:r>
            <a:endParaRPr lang="en-US" altLang="zh-CN"/>
          </a:p>
        </p:txBody>
      </p:sp>
      <p:sp>
        <p:nvSpPr>
          <p:cNvPr id="75" name="文本框 74"/>
          <p:cNvSpPr txBox="1"/>
          <p:nvPr/>
        </p:nvSpPr>
        <p:spPr>
          <a:xfrm>
            <a:off x="4237990" y="842645"/>
            <a:ext cx="3725545" cy="398780"/>
          </a:xfrm>
          <a:prstGeom prst="rect">
            <a:avLst/>
          </a:prstGeom>
          <a:noFill/>
        </p:spPr>
        <p:txBody>
          <a:bodyPr wrap="square" rtlCol="0">
            <a:spAutoFit/>
          </a:bodyPr>
          <a:p>
            <a:pPr algn="ctr"/>
            <a:r>
              <a:rPr lang="zh-CN" altLang="en-US" sz="2000">
                <a:latin typeface="+mn-ea"/>
                <a:cs typeface="+mn-ea"/>
              </a:rPr>
              <a:t>以图书馆</a:t>
            </a:r>
            <a:r>
              <a:rPr lang="en-US" altLang="zh-CN" sz="2000">
                <a:latin typeface="+mn-ea"/>
                <a:cs typeface="+mn-ea"/>
              </a:rPr>
              <a:t>2</a:t>
            </a:r>
            <a:r>
              <a:rPr lang="zh-CN" altLang="en-US" sz="2000">
                <a:latin typeface="+mn-ea"/>
                <a:cs typeface="+mn-ea"/>
              </a:rPr>
              <a:t>层为例</a:t>
            </a:r>
            <a:endParaRPr lang="zh-CN" altLang="en-US" sz="2000">
              <a:latin typeface="+mn-ea"/>
              <a:cs typeface="+mn-ea"/>
            </a:endParaRPr>
          </a:p>
        </p:txBody>
      </p:sp>
      <p:pic>
        <p:nvPicPr>
          <p:cNvPr id="7" name="图片 6"/>
          <p:cNvPicPr>
            <a:picLocks noChangeAspect="1"/>
          </p:cNvPicPr>
          <p:nvPr>
            <p:custDataLst>
              <p:tags r:id="rId1"/>
            </p:custDataLst>
          </p:nvPr>
        </p:nvPicPr>
        <p:blipFill>
          <a:blip r:embed="rId2"/>
          <a:stretch>
            <a:fillRect/>
          </a:stretch>
        </p:blipFill>
        <p:spPr>
          <a:xfrm>
            <a:off x="2554605" y="1241425"/>
            <a:ext cx="7092315" cy="4725670"/>
          </a:xfrm>
          <a:prstGeom prst="rect">
            <a:avLst/>
          </a:prstGeom>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平行四边形 11"/>
          <p:cNvSpPr/>
          <p:nvPr/>
        </p:nvSpPr>
        <p:spPr>
          <a:xfrm>
            <a:off x="1598295" y="137160"/>
            <a:ext cx="2818130" cy="51054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nvSpPr>
        <p:spPr>
          <a:xfrm>
            <a:off x="1701165" y="171450"/>
            <a:ext cx="1319530" cy="368300"/>
          </a:xfrm>
          <a:prstGeom prst="rect">
            <a:avLst/>
          </a:prstGeom>
          <a:noFill/>
        </p:spPr>
        <p:txBody>
          <a:bodyPr wrap="square" rtlCol="0">
            <a:spAutoFit/>
          </a:bodyPr>
          <a:p>
            <a:r>
              <a:rPr lang="zh-CN" altLang="en-US" b="1" kern="100" dirty="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sym typeface="+mn-ea"/>
              </a:rPr>
              <a:t>消防车道</a:t>
            </a:r>
            <a:endParaRPr lang="en-US" altLang="zh-CN"/>
          </a:p>
        </p:txBody>
      </p:sp>
      <p:pic>
        <p:nvPicPr>
          <p:cNvPr id="5" name="onlinevideo">
            <a:hlinkClick r:id="" action="ppaction://media"/>
          </p:cNvPr>
          <p:cNvPicPr/>
          <p:nvPr>
            <a:videoFile r:link="rId1"/>
            <p:extLst>
              <p:ext uri="{DAA4B4D4-6D71-4841-9C94-3DE7FCFB9230}">
                <p14:media xmlns:p14="http://schemas.microsoft.com/office/powerpoint/2010/main" r:link="rId2"/>
              </p:ext>
            </p:extLst>
          </p:nvPr>
        </p:nvPicPr>
        <p:blipFill>
          <a:blip r:embed="rId3"/>
          <a:stretch>
            <a:fillRect/>
          </a:stretch>
        </p:blipFill>
        <p:spPr>
          <a:xfrm>
            <a:off x="2304415" y="1353820"/>
            <a:ext cx="7583170" cy="4150360"/>
          </a:xfrm>
          <a:prstGeom prst="rect">
            <a:avLst/>
          </a:prstGeom>
        </p:spPr>
      </p:pic>
      <p:sp>
        <p:nvSpPr>
          <p:cNvPr id="6" name="文本框 5"/>
          <p:cNvSpPr txBox="1"/>
          <p:nvPr/>
        </p:nvSpPr>
        <p:spPr>
          <a:xfrm>
            <a:off x="4648835" y="887730"/>
            <a:ext cx="2468880" cy="368300"/>
          </a:xfrm>
          <a:prstGeom prst="rect">
            <a:avLst/>
          </a:prstGeom>
          <a:noFill/>
        </p:spPr>
        <p:txBody>
          <a:bodyPr wrap="none" rtlCol="0">
            <a:spAutoFit/>
          </a:bodyPr>
          <a:p>
            <a:pPr algn="ctr"/>
            <a:r>
              <a:rPr lang="zh-CN" altLang="zh-CN"/>
              <a:t>放映模式点击播放视频</a:t>
            </a:r>
            <a:endParaRPr lang="zh-CN" altLang="zh-CN"/>
          </a:p>
        </p:txBody>
      </p:sp>
    </p:spTree>
  </p:cSld>
  <p:clrMapOvr>
    <a:masterClrMapping/>
  </p:clrMapOvr>
  <p:transition/>
  <p:timing>
    <p:tnLst>
      <p:par>
        <p:cTn id="1" dur="indefinite" restart="never" nodeType="tmRoot">
          <p:childTnLst>
            <p:audio>
              <p:cMediaNode>
                <p:cTn id="2" fill="hold" display="1">
                  <p:stCondLst>
                    <p:cond delay="indefinite"/>
                  </p:stCondLst>
                  <p:endCondLst>
                    <p:cond evt="onNext">
                      <p:tgtEl>
                        <p:sldTgt/>
                      </p:tgtEl>
                    </p:cond>
                    <p:cond evt="onPrev">
                      <p:tgtEl>
                        <p:sldTgt/>
                      </p:tgtEl>
                    </p:cond>
                  </p:endCondLst>
                </p:cTn>
                <p:tgtEl>
                  <p:spTgt spid="5"/>
                </p:tgtEl>
              </p:cMediaNode>
            </p:audio>
            <p:seq concurrent="1" nextAc="seek">
              <p:cTn id="3" restart="whenNotActive" fill="hold" evtFilter="cancelBubble" nodeType="interactiveSeq">
                <p:stCondLst>
                  <p:cond evt="onClick" delay="0">
                    <p:tgtEl>
                      <p:spTgt spid="5"/>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additive="base">
                                        <p:cTn id="7"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平行四边形 11"/>
          <p:cNvSpPr/>
          <p:nvPr/>
        </p:nvSpPr>
        <p:spPr>
          <a:xfrm>
            <a:off x="1598295" y="137160"/>
            <a:ext cx="2456180" cy="486410"/>
          </a:xfrm>
          <a:prstGeom prst="parallelogram">
            <a:avLst/>
          </a:prstGeom>
          <a:gradFill>
            <a:gsLst>
              <a:gs pos="0">
                <a:srgbClr val="B5DEFD"/>
              </a:gs>
              <a:gs pos="100000">
                <a:srgbClr val="7676D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474720" y="1084863"/>
            <a:ext cx="2220480" cy="461665"/>
          </a:xfrm>
          <a:prstGeom prst="rect">
            <a:avLst/>
          </a:prstGeom>
        </p:spPr>
        <p:txBody>
          <a:bodyPr wrap="none">
            <a:spAutoFit/>
          </a:bodyPr>
          <a:lstStyle/>
          <a:p>
            <a:r>
              <a:rPr lang="en-US" altLang="zh-CN" sz="2400" b="1" kern="100" dirty="0">
                <a:latin typeface="微软雅黑" panose="020B0503020204020204" charset="-122"/>
                <a:ea typeface="微软雅黑" panose="020B0503020204020204" charset="-122"/>
                <a:cs typeface="Times New Roman" panose="02020603050405020304" pitchFamily="18" charset="0"/>
              </a:rPr>
              <a:t>1</a:t>
            </a:r>
            <a:r>
              <a:rPr lang="zh-CN" altLang="en-US" sz="2400" b="1" kern="100" dirty="0">
                <a:latin typeface="微软雅黑" panose="020B0503020204020204" charset="-122"/>
                <a:ea typeface="微软雅黑" panose="020B0503020204020204" charset="-122"/>
                <a:cs typeface="Times New Roman" panose="02020603050405020304" pitchFamily="18" charset="0"/>
              </a:rPr>
              <a:t>、消防控制室</a:t>
            </a:r>
            <a:endParaRPr lang="zh-CN" altLang="en-US" sz="2400" b="1" kern="100" dirty="0">
              <a:latin typeface="微软雅黑" panose="020B0503020204020204" charset="-122"/>
              <a:ea typeface="微软雅黑" panose="020B0503020204020204" charset="-122"/>
              <a:cs typeface="Times New Roman" panose="02020603050405020304" pitchFamily="18" charset="0"/>
            </a:endParaRPr>
          </a:p>
        </p:txBody>
      </p:sp>
      <p:sp>
        <p:nvSpPr>
          <p:cNvPr id="6" name="TextBox 4"/>
          <p:cNvSpPr txBox="1"/>
          <p:nvPr/>
        </p:nvSpPr>
        <p:spPr>
          <a:xfrm>
            <a:off x="2378075" y="5588635"/>
            <a:ext cx="7435850" cy="368300"/>
          </a:xfrm>
          <a:prstGeom prst="rect">
            <a:avLst/>
          </a:prstGeom>
          <a:noFill/>
        </p:spPr>
        <p:txBody>
          <a:bodyPr wrap="square" rtlCol="0">
            <a:spAutoFit/>
          </a:bodyPr>
          <a:lstStyle/>
          <a:p>
            <a:r>
              <a:rPr lang="zh-CN" altLang="zh-CN" dirty="0"/>
              <a:t>学校建有消防控制室的建筑有：行政楼、行知中心、图书馆、教师公寓</a:t>
            </a:r>
            <a:endParaRPr lang="zh-CN" altLang="zh-CN" dirty="0"/>
          </a:p>
        </p:txBody>
      </p:sp>
      <p:sp>
        <p:nvSpPr>
          <p:cNvPr id="7" name="文本框 6"/>
          <p:cNvSpPr txBox="1"/>
          <p:nvPr/>
        </p:nvSpPr>
        <p:spPr>
          <a:xfrm>
            <a:off x="1584960" y="170180"/>
            <a:ext cx="2468880" cy="368300"/>
          </a:xfrm>
          <a:prstGeom prst="rect">
            <a:avLst/>
          </a:prstGeom>
          <a:effectLst/>
        </p:spPr>
        <p:txBody>
          <a:bodyPr wrap="none">
            <a:spAutoFit/>
          </a:bodyPr>
          <a:lstStyle>
            <a:defPPr>
              <a:defRPr lang="zh-CN"/>
            </a:defPPr>
            <a:lvl1pPr>
              <a:defRPr sz="2800" b="1" kern="100">
                <a:gradFill>
                  <a:gsLst>
                    <a:gs pos="0">
                      <a:srgbClr val="C00000"/>
                    </a:gs>
                    <a:gs pos="100000">
                      <a:srgbClr val="002060"/>
                    </a:gs>
                  </a:gsLst>
                  <a:lin ang="3000000" scaled="0"/>
                </a:gradFill>
                <a:effectLst>
                  <a:reflection blurRad="6350" stA="38000" endPos="45500" dist="63500" dir="5400000" sy="-100000" algn="bl" rotWithShape="0"/>
                </a:effectLst>
                <a:latin typeface="微软雅黑" panose="020B0503020204020204" charset="-122"/>
                <a:ea typeface="微软雅黑" panose="020B0503020204020204" charset="-122"/>
                <a:cs typeface="Times New Roman" panose="02020603050405020304" pitchFamily="18" charset="0"/>
              </a:defRPr>
            </a:lvl1pPr>
          </a:lstStyle>
          <a:p>
            <a:r>
              <a:rPr lang="zh-CN" altLang="en-US" sz="1800" dirty="0">
                <a:sym typeface="+mn-ea"/>
              </a:rPr>
              <a:t>消防安全重点部位情况</a:t>
            </a:r>
            <a:endParaRPr lang="zh-CN" altLang="en-US" sz="1800" dirty="0">
              <a:sym typeface="+mn-ea"/>
            </a:endParaRPr>
          </a:p>
        </p:txBody>
      </p:sp>
      <p:pic>
        <p:nvPicPr>
          <p:cNvPr id="2" name="图片 1"/>
          <p:cNvPicPr>
            <a:picLocks noChangeAspect="1"/>
          </p:cNvPicPr>
          <p:nvPr/>
        </p:nvPicPr>
        <p:blipFill>
          <a:blip r:embed="rId1"/>
          <a:srcRect r="-241" b="6353"/>
          <a:stretch>
            <a:fillRect/>
          </a:stretch>
        </p:blipFill>
        <p:spPr>
          <a:xfrm>
            <a:off x="1376680" y="1770380"/>
            <a:ext cx="2900045" cy="3613150"/>
          </a:xfrm>
          <a:prstGeom prst="rect">
            <a:avLst/>
          </a:prstGeom>
        </p:spPr>
      </p:pic>
      <p:pic>
        <p:nvPicPr>
          <p:cNvPr id="3" name="图片 2"/>
          <p:cNvPicPr>
            <a:picLocks noChangeAspect="1"/>
          </p:cNvPicPr>
          <p:nvPr/>
        </p:nvPicPr>
        <p:blipFill>
          <a:blip r:embed="rId2"/>
          <a:stretch>
            <a:fillRect/>
          </a:stretch>
        </p:blipFill>
        <p:spPr>
          <a:xfrm>
            <a:off x="5285740" y="1769745"/>
            <a:ext cx="4817110" cy="361378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anim calcmode="lin" valueType="num">
                                      <p:cBhvr>
                                        <p:cTn id="8" dur="200" fill="hold"/>
                                        <p:tgtEl>
                                          <p:spTgt spid="5"/>
                                        </p:tgtEl>
                                        <p:attrNameLst>
                                          <p:attrName>ppt_x</p:attrName>
                                        </p:attrNameLst>
                                      </p:cBhvr>
                                      <p:tavLst>
                                        <p:tav tm="0">
                                          <p:val>
                                            <p:strVal val="#ppt_x"/>
                                          </p:val>
                                        </p:tav>
                                        <p:tav tm="100000">
                                          <p:val>
                                            <p:strVal val="#ppt_x"/>
                                          </p:val>
                                        </p:tav>
                                      </p:tavLst>
                                    </p:anim>
                                    <p:anim calcmode="lin" valueType="num">
                                      <p:cBhvr>
                                        <p:cTn id="9" dur="2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300"/>
                                        <p:tgtEl>
                                          <p:spTgt spid="6"/>
                                        </p:tgtEl>
                                      </p:cBhvr>
                                    </p:animEffect>
                                    <p:anim calcmode="lin" valueType="num">
                                      <p:cBhvr>
                                        <p:cTn id="14" dur="300" fill="hold"/>
                                        <p:tgtEl>
                                          <p:spTgt spid="6"/>
                                        </p:tgtEl>
                                        <p:attrNameLst>
                                          <p:attrName>ppt_x</p:attrName>
                                        </p:attrNameLst>
                                      </p:cBhvr>
                                      <p:tavLst>
                                        <p:tav tm="0">
                                          <p:val>
                                            <p:strVal val="#ppt_x"/>
                                          </p:val>
                                        </p:tav>
                                        <p:tav tm="100000">
                                          <p:val>
                                            <p:strVal val="#ppt_x"/>
                                          </p:val>
                                        </p:tav>
                                      </p:tavLst>
                                    </p:anim>
                                    <p:anim calcmode="lin" valueType="num">
                                      <p:cBhvr>
                                        <p:cTn id="15" dur="3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ags/tag1.xml><?xml version="1.0" encoding="utf-8"?>
<p:tagLst xmlns:p="http://schemas.openxmlformats.org/presentationml/2006/main">
  <p:tag name="KSO_WM_SLIDE_MODEL_TYPE" val="cover"/>
</p:tagLst>
</file>

<file path=ppt/tags/tag2.xml><?xml version="1.0" encoding="utf-8"?>
<p:tagLst xmlns:p="http://schemas.openxmlformats.org/presentationml/2006/main">
  <p:tag name="KSO_WM_UNIT_TABLE_BEAUTIFY" val="smartTable{8c041f9e-0cab-472d-8463-3de907cb3288}"/>
  <p:tag name="TABLE_EMPHASIZE_COLOR" val="6579300"/>
  <p:tag name="TABLE_SKINIDX" val="-1"/>
  <p:tag name="TABLE_COLORIDX" val="l"/>
  <p:tag name="TABLE_COLOR_RGB" val="0x000000*0xFFFFFF*0x44546A*0xE6E5E5*0x848587*0x738499*0x817CA0*0x9B819F*0xA7878C*0xAB968B"/>
  <p:tag name="TABLE_RECT" val="17*83.5384*926*409.7"/>
  <p:tag name="TABLE_ONEKEY_SKIN_IDX" val="0"/>
</p:tagLst>
</file>

<file path=ppt/tags/tag3.xml><?xml version="1.0" encoding="utf-8"?>
<p:tagLst xmlns:p="http://schemas.openxmlformats.org/presentationml/2006/main">
  <p:tag name="KSO_WM_UNIT_PLACING_PICTURE_USER_VIEWPORT" val="{&quot;height&quot;:7995,&quot;width&quot;:120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3979</Words>
  <Application>WPS 演示</Application>
  <PresentationFormat>宽屏</PresentationFormat>
  <Paragraphs>522</Paragraphs>
  <Slides>53</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53</vt:i4>
      </vt:variant>
    </vt:vector>
  </HeadingPairs>
  <TitlesOfParts>
    <vt:vector size="67" baseType="lpstr">
      <vt:lpstr>Arial</vt:lpstr>
      <vt:lpstr>宋体</vt:lpstr>
      <vt:lpstr>Wingdings</vt:lpstr>
      <vt:lpstr>Calibri</vt:lpstr>
      <vt:lpstr>华文琥珀</vt:lpstr>
      <vt:lpstr>时尚中黑简体</vt:lpstr>
      <vt:lpstr>黑体</vt:lpstr>
      <vt:lpstr>庞门正道标题体</vt:lpstr>
      <vt:lpstr>微软雅黑</vt:lpstr>
      <vt:lpstr>Times New Roman</vt:lpstr>
      <vt:lpstr>Arial Unicode MS</vt:lpstr>
      <vt:lpstr>方正中雅宋_GBK</vt:lpstr>
      <vt:lpstr>仿宋</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请各部门务必落实</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ONE</dc:creator>
  <cp:lastModifiedBy>有人说叫我换个网名</cp:lastModifiedBy>
  <cp:revision>67</cp:revision>
  <dcterms:created xsi:type="dcterms:W3CDTF">2019-10-31T02:47:00Z</dcterms:created>
  <dcterms:modified xsi:type="dcterms:W3CDTF">2020-10-22T08:22:52Z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2052-11.1.0.9998</vt:lpwstr>
  </property>
</Properties>
</file>